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notesMasterIdLst>
    <p:notesMasterId r:id="rId47"/>
  </p:notesMasterIdLst>
  <p:sldIdLst>
    <p:sldId id="256" r:id="rId2"/>
    <p:sldId id="258" r:id="rId3"/>
    <p:sldId id="259" r:id="rId4"/>
    <p:sldId id="263" r:id="rId5"/>
    <p:sldId id="268" r:id="rId6"/>
    <p:sldId id="264" r:id="rId7"/>
    <p:sldId id="265" r:id="rId8"/>
    <p:sldId id="266" r:id="rId9"/>
    <p:sldId id="283" r:id="rId10"/>
    <p:sldId id="284" r:id="rId11"/>
    <p:sldId id="285" r:id="rId12"/>
    <p:sldId id="286" r:id="rId13"/>
    <p:sldId id="287" r:id="rId14"/>
    <p:sldId id="288" r:id="rId15"/>
    <p:sldId id="289" r:id="rId16"/>
    <p:sldId id="290" r:id="rId17"/>
    <p:sldId id="291" r:id="rId18"/>
    <p:sldId id="281" r:id="rId19"/>
    <p:sldId id="282" r:id="rId20"/>
    <p:sldId id="296" r:id="rId21"/>
    <p:sldId id="297" r:id="rId22"/>
    <p:sldId id="295" r:id="rId23"/>
    <p:sldId id="298" r:id="rId24"/>
    <p:sldId id="270" r:id="rId25"/>
    <p:sldId id="271" r:id="rId26"/>
    <p:sldId id="301" r:id="rId27"/>
    <p:sldId id="299" r:id="rId28"/>
    <p:sldId id="300" r:id="rId29"/>
    <p:sldId id="304" r:id="rId30"/>
    <p:sldId id="305" r:id="rId31"/>
    <p:sldId id="307" r:id="rId32"/>
    <p:sldId id="308" r:id="rId33"/>
    <p:sldId id="310" r:id="rId34"/>
    <p:sldId id="311" r:id="rId35"/>
    <p:sldId id="276" r:id="rId36"/>
    <p:sldId id="277" r:id="rId37"/>
    <p:sldId id="278" r:id="rId38"/>
    <p:sldId id="314" r:id="rId39"/>
    <p:sldId id="318" r:id="rId40"/>
    <p:sldId id="319" r:id="rId41"/>
    <p:sldId id="320" r:id="rId42"/>
    <p:sldId id="323" r:id="rId43"/>
    <p:sldId id="260" r:id="rId44"/>
    <p:sldId id="324" r:id="rId45"/>
    <p:sldId id="261" r:id="rId46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62F8A"/>
    <a:srgbClr val="E7E8AA"/>
    <a:srgbClr val="0C7C63"/>
    <a:srgbClr val="4AADA8"/>
    <a:srgbClr val="FFFFFF"/>
    <a:srgbClr val="B80A00"/>
    <a:srgbClr val="FC8178"/>
    <a:srgbClr val="C9C9C9"/>
    <a:srgbClr val="FA3122"/>
    <a:srgbClr val="F491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53" autoAdjust="0"/>
    <p:restoredTop sz="94830" autoAdjust="0"/>
  </p:normalViewPr>
  <p:slideViewPr>
    <p:cSldViewPr snapToGrid="0">
      <p:cViewPr varScale="1">
        <p:scale>
          <a:sx n="108" d="100"/>
          <a:sy n="108" d="100"/>
        </p:scale>
        <p:origin x="636" y="-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C199C1-C7A4-416E-B8DF-494DA58FA6C5}" type="datetimeFigureOut">
              <a:rPr lang="it-IT" smtClean="0"/>
              <a:t>02/06/2022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A40BBA-ADA9-4458-858F-49232BCF85B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651924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A40BBA-ADA9-4458-858F-49232BCF85B6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579050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A40BBA-ADA9-4458-858F-49232BCF85B6}" type="slidenum">
              <a:rPr lang="it-IT" smtClean="0"/>
              <a:t>41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93278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A40BBA-ADA9-4458-858F-49232BCF85B6}" type="slidenum">
              <a:rPr lang="it-IT" smtClean="0"/>
              <a:t>42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707633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A40BBA-ADA9-4458-858F-49232BCF85B6}" type="slidenum">
              <a:rPr lang="it-IT" smtClean="0"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818410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A40BBA-ADA9-4458-858F-49232BCF85B6}" type="slidenum">
              <a:rPr lang="it-IT" smtClean="0"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689900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A40BBA-ADA9-4458-858F-49232BCF85B6}" type="slidenum">
              <a:rPr lang="it-IT" smtClean="0"/>
              <a:t>30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781326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A40BBA-ADA9-4458-858F-49232BCF85B6}" type="slidenum">
              <a:rPr lang="it-IT" smtClean="0"/>
              <a:t>31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132465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A40BBA-ADA9-4458-858F-49232BCF85B6}" type="slidenum">
              <a:rPr lang="it-IT" smtClean="0"/>
              <a:t>32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971975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A40BBA-ADA9-4458-858F-49232BCF85B6}" type="slidenum">
              <a:rPr lang="it-IT" smtClean="0"/>
              <a:t>33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96956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A40BBA-ADA9-4458-858F-49232BCF85B6}" type="slidenum">
              <a:rPr lang="it-IT" smtClean="0"/>
              <a:t>34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264732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A40BBA-ADA9-4458-858F-49232BCF85B6}" type="slidenum">
              <a:rPr lang="it-IT" smtClean="0"/>
              <a:t>40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409582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D807D77-39DA-66A6-93BB-4E6D1331FC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0066E61F-F072-C9A2-2A6F-DEF9DBCE29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7B5FC6A-F735-EDAB-3184-EDA0817BEE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D5F0D-8BFA-4FB6-85DA-E89B34B27686}" type="datetimeFigureOut">
              <a:rPr lang="it-IT" smtClean="0"/>
              <a:t>02/06/2022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C07611F-56E0-9865-678C-D3CD574F97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C0944C5-49F4-6594-66BC-D9792CD5C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55EA-24D5-4E4F-9F63-C9ED97BBC6D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889753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2CC954F-6891-9F09-4A80-BB2A49CB8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4B212626-28D7-6720-5EE1-DB0BF393EA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4B6ECB5-22C2-C5F4-5155-FED8A7957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D5F0D-8BFA-4FB6-85DA-E89B34B27686}" type="datetimeFigureOut">
              <a:rPr lang="it-IT" smtClean="0"/>
              <a:t>02/06/2022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EAA5225-DEBD-5319-BA10-4F0CC8CA1E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8EC07B7-0DB1-4DC6-64AA-818F543ECC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55EA-24D5-4E4F-9F63-C9ED97BBC6D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397239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15F5EF1C-2C7C-0530-C2DF-B4B96C4941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BCE2C711-BE37-B0E8-9477-7E1242B3C9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0DD2B65-7572-D95A-EB63-F32AFEDDB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D5F0D-8BFA-4FB6-85DA-E89B34B27686}" type="datetimeFigureOut">
              <a:rPr lang="it-IT" smtClean="0"/>
              <a:t>02/06/2022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DE84BC8-3010-E0A8-BCD0-A269BEBFE3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B169B8B-2FA9-DEE7-FE92-478ADE944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55EA-24D5-4E4F-9F63-C9ED97BBC6D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907633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4D658A8-6577-1CF6-5F57-0F99EAA9C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0081F3A-BCC0-EDA0-6539-E8416B16A8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1480AEC-CE2E-D9D0-2C9B-C3BA85856D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D5F0D-8BFA-4FB6-85DA-E89B34B27686}" type="datetimeFigureOut">
              <a:rPr lang="it-IT" smtClean="0"/>
              <a:t>02/06/2022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F6BA0F8-B617-841D-9521-98BCE2541C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B7B3A0C-9727-9A2D-9A0C-21748618B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55EA-24D5-4E4F-9F63-C9ED97BBC6D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452717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3E3F173-32AC-F0C0-F974-1504D57CE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45BDF8E-0187-ED75-CBAA-CBAB4CA7BD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51174C3-4B94-79CC-EE13-39A75312D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D5F0D-8BFA-4FB6-85DA-E89B34B27686}" type="datetimeFigureOut">
              <a:rPr lang="it-IT" smtClean="0"/>
              <a:t>02/06/2022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336FEC9-C634-FD5F-8BFF-90AF7A877E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9CCEF26-2601-4CBF-E1E1-024FD4B4D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55EA-24D5-4E4F-9F63-C9ED97BBC6D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279597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980BA69-AD54-F863-C69B-842D32165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B9592B3-A7A6-8B75-B87F-BF180E4F5FD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B6F68FAB-75AC-EFC5-FF64-2EA4684BA1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89B6C883-8E6B-CFC0-0CB2-7D1F0AF6E0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D5F0D-8BFA-4FB6-85DA-E89B34B27686}" type="datetimeFigureOut">
              <a:rPr lang="it-IT" smtClean="0"/>
              <a:t>02/06/2022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CB480244-126A-6151-D2CA-01D4D1EF29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0C048962-C1BD-A767-0C6E-D183E694C0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55EA-24D5-4E4F-9F63-C9ED97BBC6D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404678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73FFC48-6072-1D64-F184-09CE5D1003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CED37BC4-26BE-698D-A506-C12B6C064B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25D8C612-2CF3-11DF-4401-83B07A5238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3696C770-3934-0E3D-CD47-340B17A3D9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6E7A4F6D-4EF3-D2D5-95EF-4D77AB14FD9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1868CAD5-638C-014C-B124-9CCE62B968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D5F0D-8BFA-4FB6-85DA-E89B34B27686}" type="datetimeFigureOut">
              <a:rPr lang="it-IT" smtClean="0"/>
              <a:t>02/06/2022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607D7AB6-903B-8977-7EC6-476C6C8515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363C823A-B7E3-C282-01FD-0067D5A65F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55EA-24D5-4E4F-9F63-C9ED97BBC6D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9178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528A4BE-9877-22AD-E244-09B8CD851D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87DB772E-C381-9FFC-4106-669B958028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D5F0D-8BFA-4FB6-85DA-E89B34B27686}" type="datetimeFigureOut">
              <a:rPr lang="it-IT" smtClean="0"/>
              <a:t>02/06/2022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7F648C01-A5F3-0A5C-2DD0-5A49B0E479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01FF5FB9-CAA0-4AE7-3446-B220EA88A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55EA-24D5-4E4F-9F63-C9ED97BBC6D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325165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624BF932-40AA-AC66-40FF-DD38657826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D5F0D-8BFA-4FB6-85DA-E89B34B27686}" type="datetimeFigureOut">
              <a:rPr lang="it-IT" smtClean="0"/>
              <a:t>02/06/2022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10997DD3-9899-A868-DE66-3BD65F2C79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A2614E8-36BA-C386-1F66-8FCD45393D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55EA-24D5-4E4F-9F63-C9ED97BBC6D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222033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19ACDAE-E4A3-F632-9746-157BA64F03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EE0ADE2-B96A-5249-DDF7-BBD562508C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206C0CED-A76F-4257-153E-422D526BBB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5359C963-A440-7F44-A25C-8344EA205B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D5F0D-8BFA-4FB6-85DA-E89B34B27686}" type="datetimeFigureOut">
              <a:rPr lang="it-IT" smtClean="0"/>
              <a:t>02/06/2022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72E5750A-901B-B07E-4BE8-BFFC963181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13474E23-16FA-3985-F42E-902100EB23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55EA-24D5-4E4F-9F63-C9ED97BBC6D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262368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CA263BB-5652-D55F-453A-1772928CBA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921F027D-5821-08DC-89CC-28F29EE437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24B271A9-EDDE-7262-6CF2-50296355D7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6FCCF1A5-90B5-22C5-3AC4-2AFFDE5FC1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D5F0D-8BFA-4FB6-85DA-E89B34B27686}" type="datetimeFigureOut">
              <a:rPr lang="it-IT" smtClean="0"/>
              <a:t>02/06/2022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D148A45-719A-5608-81A9-DD2100AD55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783875B1-F1E4-9D70-FE2A-CA4BC41F6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55EA-24D5-4E4F-9F63-C9ED97BBC6D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777888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BF8CE0BC-893B-AB83-FDCC-C965C7E366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6149BA0-DBA8-0672-70D2-660E2F0DA2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03AB72E-191B-025B-C469-7C2AA6D673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3D5F0D-8BFA-4FB6-85DA-E89B34B27686}" type="datetimeFigureOut">
              <a:rPr lang="it-IT" smtClean="0"/>
              <a:t>02/06/2022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84E9EDE-E025-5E37-3B83-6B2F5FBECD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B43A834-C237-3E50-4ADF-DDBECA00C8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1F55EA-24D5-4E4F-9F63-C9ED97BBC6D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86298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jpg"/><Relationship Id="rId7" Type="http://schemas.openxmlformats.org/officeDocument/2006/relationships/image" Target="../media/image20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16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6.jpg"/><Relationship Id="rId7" Type="http://schemas.openxmlformats.org/officeDocument/2006/relationships/image" Target="../media/image24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17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16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17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16.jp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17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16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1.png"/><Relationship Id="rId7" Type="http://schemas.openxmlformats.org/officeDocument/2006/relationships/image" Target="../media/image36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9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jpg"/><Relationship Id="rId4" Type="http://schemas.openxmlformats.org/officeDocument/2006/relationships/image" Target="../media/image4.jpe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1.png"/><Relationship Id="rId7" Type="http://schemas.openxmlformats.org/officeDocument/2006/relationships/image" Target="../media/image39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3.png"/><Relationship Id="rId10" Type="http://schemas.openxmlformats.org/officeDocument/2006/relationships/image" Target="../media/image42.PNG"/><Relationship Id="rId4" Type="http://schemas.openxmlformats.org/officeDocument/2006/relationships/image" Target="../media/image32.png"/><Relationship Id="rId9" Type="http://schemas.openxmlformats.org/officeDocument/2006/relationships/image" Target="../media/image41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9.gif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9" Type="http://schemas.openxmlformats.org/officeDocument/2006/relationships/image" Target="../media/image44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39.gif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9" Type="http://schemas.openxmlformats.org/officeDocument/2006/relationships/image" Target="../media/image40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39.gif"/><Relationship Id="rId7" Type="http://schemas.openxmlformats.org/officeDocument/2006/relationships/image" Target="../media/image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9" Type="http://schemas.openxmlformats.org/officeDocument/2006/relationships/image" Target="../media/image40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48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11" Type="http://schemas.openxmlformats.org/officeDocument/2006/relationships/image" Target="../media/image53.png"/><Relationship Id="rId5" Type="http://schemas.openxmlformats.org/officeDocument/2006/relationships/image" Target="../media/image50.jpg"/><Relationship Id="rId10" Type="http://schemas.openxmlformats.org/officeDocument/2006/relationships/image" Target="../media/image52.png"/><Relationship Id="rId4" Type="http://schemas.openxmlformats.org/officeDocument/2006/relationships/image" Target="../media/image49.PNG"/><Relationship Id="rId9" Type="http://schemas.openxmlformats.org/officeDocument/2006/relationships/image" Target="../media/image5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4.PNG"/><Relationship Id="rId4" Type="http://schemas.openxmlformats.org/officeDocument/2006/relationships/image" Target="../media/image50.jp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62.png"/><Relationship Id="rId3" Type="http://schemas.openxmlformats.org/officeDocument/2006/relationships/image" Target="../media/image54.PNG"/><Relationship Id="rId7" Type="http://schemas.openxmlformats.org/officeDocument/2006/relationships/image" Target="../media/image56.png"/><Relationship Id="rId12" Type="http://schemas.openxmlformats.org/officeDocument/2006/relationships/image" Target="../media/image61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jpg"/><Relationship Id="rId11" Type="http://schemas.openxmlformats.org/officeDocument/2006/relationships/image" Target="../media/image60.png"/><Relationship Id="rId5" Type="http://schemas.openxmlformats.org/officeDocument/2006/relationships/image" Target="../media/image49.PNG"/><Relationship Id="rId15" Type="http://schemas.openxmlformats.org/officeDocument/2006/relationships/image" Target="../media/image64.png"/><Relationship Id="rId10" Type="http://schemas.openxmlformats.org/officeDocument/2006/relationships/image" Target="../media/image59.png"/><Relationship Id="rId4" Type="http://schemas.openxmlformats.org/officeDocument/2006/relationships/image" Target="../media/image48.png"/><Relationship Id="rId9" Type="http://schemas.openxmlformats.org/officeDocument/2006/relationships/image" Target="../media/image58.png"/><Relationship Id="rId14" Type="http://schemas.openxmlformats.org/officeDocument/2006/relationships/image" Target="../media/image6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0.jpg"/><Relationship Id="rId4" Type="http://schemas.openxmlformats.org/officeDocument/2006/relationships/image" Target="../media/image4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0.jpg"/><Relationship Id="rId4" Type="http://schemas.openxmlformats.org/officeDocument/2006/relationships/image" Target="../media/image4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image" Target="../media/image3.jpg"/><Relationship Id="rId7" Type="http://schemas.openxmlformats.org/officeDocument/2006/relationships/hyperlink" Target="http://dati.istat.it/Index.aspx?DataSetCode=DCIS_RICPOPRES2011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2.almalaurea.it/cgi-php/universita/statistiche/tendine.php?config=occupazione" TargetMode="External"/><Relationship Id="rId11" Type="http://schemas.openxmlformats.org/officeDocument/2006/relationships/image" Target="../media/image9.png"/><Relationship Id="rId5" Type="http://schemas.openxmlformats.org/officeDocument/2006/relationships/hyperlink" Target="http://ustat.miur.it/opendata" TargetMode="External"/><Relationship Id="rId10" Type="http://schemas.openxmlformats.org/officeDocument/2006/relationships/image" Target="../media/image8.png"/><Relationship Id="rId4" Type="http://schemas.openxmlformats.org/officeDocument/2006/relationships/image" Target="../media/image4.jpeg"/><Relationship Id="rId9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jpg"/><Relationship Id="rId5" Type="http://schemas.openxmlformats.org/officeDocument/2006/relationships/image" Target="../media/image49.PNG"/><Relationship Id="rId4" Type="http://schemas.openxmlformats.org/officeDocument/2006/relationships/image" Target="../media/image50.jp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jpg"/><Relationship Id="rId3" Type="http://schemas.openxmlformats.org/officeDocument/2006/relationships/image" Target="../media/image66.jpg"/><Relationship Id="rId7" Type="http://schemas.openxmlformats.org/officeDocument/2006/relationships/image" Target="../media/image70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jpg"/><Relationship Id="rId5" Type="http://schemas.openxmlformats.org/officeDocument/2006/relationships/image" Target="../media/image68.jpg"/><Relationship Id="rId4" Type="http://schemas.openxmlformats.org/officeDocument/2006/relationships/image" Target="../media/image67.jp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jpg"/><Relationship Id="rId3" Type="http://schemas.openxmlformats.org/officeDocument/2006/relationships/image" Target="../media/image1.jpg"/><Relationship Id="rId7" Type="http://schemas.openxmlformats.org/officeDocument/2006/relationships/image" Target="../media/image68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jpg"/><Relationship Id="rId5" Type="http://schemas.openxmlformats.org/officeDocument/2006/relationships/image" Target="../media/image3.jpg"/><Relationship Id="rId10" Type="http://schemas.openxmlformats.org/officeDocument/2006/relationships/image" Target="../media/image71.jpg"/><Relationship Id="rId4" Type="http://schemas.openxmlformats.org/officeDocument/2006/relationships/image" Target="../media/image4.jpeg"/><Relationship Id="rId9" Type="http://schemas.openxmlformats.org/officeDocument/2006/relationships/image" Target="../media/image70.jp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2.png"/><Relationship Id="rId4" Type="http://schemas.openxmlformats.org/officeDocument/2006/relationships/image" Target="../media/image4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3.png"/><Relationship Id="rId4" Type="http://schemas.openxmlformats.org/officeDocument/2006/relationships/image" Target="../media/image4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3.png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3.jpg"/><Relationship Id="rId7" Type="http://schemas.openxmlformats.org/officeDocument/2006/relationships/image" Target="../media/image1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jpg"/><Relationship Id="rId4" Type="http://schemas.openxmlformats.org/officeDocument/2006/relationships/image" Target="../media/image4.jpeg"/><Relationship Id="rId9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3" Type="http://schemas.openxmlformats.org/officeDocument/2006/relationships/image" Target="../media/image16.jpg"/><Relationship Id="rId7" Type="http://schemas.openxmlformats.org/officeDocument/2006/relationships/image" Target="../media/image4.jpeg"/><Relationship Id="rId12" Type="http://schemas.openxmlformats.org/officeDocument/2006/relationships/image" Target="../media/image14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jpg"/><Relationship Id="rId11" Type="http://schemas.openxmlformats.org/officeDocument/2006/relationships/image" Target="../media/image13.png"/><Relationship Id="rId5" Type="http://schemas.openxmlformats.org/officeDocument/2006/relationships/image" Target="../media/image1.jpg"/><Relationship Id="rId10" Type="http://schemas.openxmlformats.org/officeDocument/2006/relationships/image" Target="../media/image12.png"/><Relationship Id="rId4" Type="http://schemas.openxmlformats.org/officeDocument/2006/relationships/image" Target="../media/image17.jpg"/><Relationship Id="rId9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asellaDiTesto 9">
            <a:extLst>
              <a:ext uri="{FF2B5EF4-FFF2-40B4-BE49-F238E27FC236}">
                <a16:creationId xmlns:a16="http://schemas.microsoft.com/office/drawing/2014/main" id="{74329D11-63B3-8F61-46D5-1A18E3FD977B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062F8A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5901C1C0-2E3B-4F11-2CD3-EF20A187D1B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698" b="30184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pic>
        <p:nvPicPr>
          <p:cNvPr id="7" name="Immagine 6" descr="Immagine che contiene gara di atletica, sport&#10;&#10;Descrizione generata automaticamente">
            <a:extLst>
              <a:ext uri="{FF2B5EF4-FFF2-40B4-BE49-F238E27FC236}">
                <a16:creationId xmlns:a16="http://schemas.microsoft.com/office/drawing/2014/main" id="{DE58A536-2806-CE62-156C-889E342D97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88290">
            <a:off x="2045691" y="2062685"/>
            <a:ext cx="3477234" cy="3477234"/>
          </a:xfrm>
          <a:prstGeom prst="rect">
            <a:avLst/>
          </a:prstGeom>
        </p:spPr>
      </p:pic>
      <p:pic>
        <p:nvPicPr>
          <p:cNvPr id="9" name="Immagine 8" descr="Immagine che contiene testo&#10;&#10;Descrizione generata automaticamente">
            <a:extLst>
              <a:ext uri="{FF2B5EF4-FFF2-40B4-BE49-F238E27FC236}">
                <a16:creationId xmlns:a16="http://schemas.microsoft.com/office/drawing/2014/main" id="{9C93301A-FA5B-53AF-DAA7-7AD854181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883" y="663364"/>
            <a:ext cx="3099425" cy="1102018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5DDEE8CA-7266-B095-A197-34D3547B532F}"/>
              </a:ext>
            </a:extLst>
          </p:cNvPr>
          <p:cNvSpPr txBox="1"/>
          <p:nvPr/>
        </p:nvSpPr>
        <p:spPr>
          <a:xfrm>
            <a:off x="6326909" y="2361375"/>
            <a:ext cx="510786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5400" b="1" i="1" u="sng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University Trend</a:t>
            </a:r>
            <a:endParaRPr lang="it-IT" b="1" i="1" u="sng" dirty="0">
              <a:solidFill>
                <a:srgbClr val="062F8A"/>
              </a:solidFill>
              <a:latin typeface="Bahnschrift SemiBold Condensed" panose="020B0502040204020203" pitchFamily="34" charset="0"/>
            </a:endParaRPr>
          </a:p>
          <a:p>
            <a:endParaRPr lang="it-IT" dirty="0"/>
          </a:p>
          <a:p>
            <a:endParaRPr lang="it-IT" dirty="0"/>
          </a:p>
          <a:p>
            <a:r>
              <a:rPr lang="it-IT" sz="28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 Anna Lamboglia</a:t>
            </a:r>
          </a:p>
          <a:p>
            <a:r>
              <a:rPr lang="it-IT" sz="28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 Raffaella Perrot</a:t>
            </a:r>
          </a:p>
          <a:p>
            <a:r>
              <a:rPr lang="it-IT" sz="28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 Fausto Ricchiuti</a:t>
            </a:r>
            <a:endParaRPr lang="it-IT" sz="2400" b="1" i="1" dirty="0">
              <a:solidFill>
                <a:srgbClr val="062F8A"/>
              </a:solidFill>
              <a:latin typeface="Bahnschrift SemiBold Condensed" panose="020B0502040204020203" pitchFamily="34" charset="0"/>
            </a:endParaRPr>
          </a:p>
          <a:p>
            <a:endParaRPr lang="it-IT" dirty="0"/>
          </a:p>
          <a:p>
            <a:endParaRPr lang="it-IT" dirty="0"/>
          </a:p>
          <a:p>
            <a:pPr algn="r"/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07 / 06 / 2022</a:t>
            </a:r>
            <a:endParaRPr lang="it-IT" b="1" i="1" dirty="0">
              <a:solidFill>
                <a:srgbClr val="062F8A"/>
              </a:solidFill>
              <a:latin typeface="Bahnschrift SemiBold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2800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4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AD9678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C43C24B-1F32-6798-DB51-4CDFE9339B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47" b="28947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FB967765-6581-C0B6-5B6D-149AC34011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4883" y="663498"/>
            <a:ext cx="3099425" cy="1101748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2D20C61B-9500-51AA-923E-5069F33588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388290">
            <a:off x="5347889" y="754692"/>
            <a:ext cx="1736369" cy="1736369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F96D9601-9A18-E3F7-F936-4F3DE9F7A8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7" b="807"/>
          <a:stretch/>
        </p:blipFill>
        <p:spPr>
          <a:xfrm>
            <a:off x="3370158" y="2269276"/>
            <a:ext cx="5451684" cy="2319448"/>
          </a:xfrm>
          <a:prstGeom prst="rect">
            <a:avLst/>
          </a:prstGeom>
          <a:ln w="19050">
            <a:noFill/>
          </a:ln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41F98CF7-2923-9638-5F4B-CD53B1E2B506}"/>
              </a:ext>
            </a:extLst>
          </p:cNvPr>
          <p:cNvSpPr txBox="1"/>
          <p:nvPr/>
        </p:nvSpPr>
        <p:spPr>
          <a:xfrm>
            <a:off x="7136045" y="1622876"/>
            <a:ext cx="408910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300" b="1" i="1" u="sng" dirty="0">
                <a:solidFill>
                  <a:srgbClr val="AD9678"/>
                </a:solidFill>
                <a:latin typeface="Bahnschrift SemiBold Condensed" panose="020B0502040204020203" pitchFamily="34" charset="0"/>
              </a:rPr>
              <a:t>Trend Carriera Universitaria</a:t>
            </a:r>
            <a:endParaRPr lang="it-IT" sz="3300" dirty="0">
              <a:solidFill>
                <a:srgbClr val="AD9678"/>
              </a:solidFill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9908B51F-349E-5EF1-E9AE-EA8573B8D04A}"/>
              </a:ext>
            </a:extLst>
          </p:cNvPr>
          <p:cNvSpPr txBox="1"/>
          <p:nvPr/>
        </p:nvSpPr>
        <p:spPr>
          <a:xfrm>
            <a:off x="833451" y="1800244"/>
            <a:ext cx="425303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 i="1" u="sng" dirty="0">
                <a:solidFill>
                  <a:srgbClr val="AD9678"/>
                </a:solidFill>
                <a:latin typeface="Bahnschrift SemiBold Condensed" panose="020B0502040204020203" pitchFamily="34" charset="0"/>
              </a:rPr>
              <a:t>Distinzione per Sesso:</a:t>
            </a:r>
            <a:endParaRPr lang="it-IT" sz="2800" b="1" i="1" u="sng" dirty="0">
              <a:solidFill>
                <a:srgbClr val="AD9678"/>
              </a:solidFill>
              <a:latin typeface="Bahnschrift SemiBold Condensed" panose="020B0502040204020203" pitchFamily="34" charset="0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EAE34703-CC59-0683-31F6-4196896DE78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46" t="12641" r="13598" b="12511"/>
          <a:stretch/>
        </p:blipFill>
        <p:spPr>
          <a:xfrm>
            <a:off x="1096392" y="2620414"/>
            <a:ext cx="1677879" cy="958790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A613CFB0-6E96-91E8-A1B4-9028442E1BA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72" t="12074" r="13472" b="12074"/>
          <a:stretch/>
        </p:blipFill>
        <p:spPr>
          <a:xfrm>
            <a:off x="2959965" y="3808126"/>
            <a:ext cx="1677879" cy="958789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9398CF30-2F95-70A6-44C4-500F80B83BB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25" t="11860" r="12988" b="12793"/>
          <a:stretch/>
        </p:blipFill>
        <p:spPr>
          <a:xfrm>
            <a:off x="1096391" y="5001980"/>
            <a:ext cx="1677879" cy="958789"/>
          </a:xfrm>
          <a:prstGeom prst="rect">
            <a:avLst/>
          </a:prstGeom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FA62FBF1-ED12-15B2-AECB-91746112BBD8}"/>
              </a:ext>
            </a:extLst>
          </p:cNvPr>
          <p:cNvSpPr txBox="1"/>
          <p:nvPr/>
        </p:nvSpPr>
        <p:spPr>
          <a:xfrm>
            <a:off x="2959967" y="2569685"/>
            <a:ext cx="198489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rgbClr val="AD9678"/>
                </a:solidFill>
                <a:latin typeface="Bahnschrift SemiBold Condensed" panose="020B0502040204020203" pitchFamily="34" charset="0"/>
              </a:rPr>
              <a:t>2010/2011</a:t>
            </a:r>
            <a:endParaRPr lang="it-IT" b="1" dirty="0">
              <a:solidFill>
                <a:srgbClr val="AD9678"/>
              </a:solidFill>
              <a:latin typeface="Bahnschrift SemiBold Condensed" panose="020B0502040204020203" pitchFamily="34" charset="0"/>
            </a:endParaRPr>
          </a:p>
          <a:p>
            <a:r>
              <a:rPr lang="it-IT" b="1" dirty="0">
                <a:solidFill>
                  <a:srgbClr val="4170C0"/>
                </a:solidFill>
                <a:latin typeface="Bahnschrift SemiBold Condensed" panose="020B0502040204020203" pitchFamily="34" charset="0"/>
              </a:rPr>
              <a:t>Maschi: 43,01%</a:t>
            </a:r>
            <a:r>
              <a:rPr lang="it-IT" dirty="0">
                <a:latin typeface="Bahnschrift SemiBold Condensed" panose="020B0502040204020203" pitchFamily="34" charset="0"/>
              </a:rPr>
              <a:t> </a:t>
            </a:r>
          </a:p>
          <a:p>
            <a:r>
              <a:rPr lang="it-IT" b="1" dirty="0">
                <a:solidFill>
                  <a:srgbClr val="FC0001"/>
                </a:solidFill>
                <a:latin typeface="Bahnschrift SemiBold Condensed" panose="020B0502040204020203" pitchFamily="34" charset="0"/>
              </a:rPr>
              <a:t>Femmine: 56,99%</a:t>
            </a:r>
            <a:endParaRPr lang="it-IT" dirty="0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BEF81DE8-2A0E-E273-2D80-CCADB10B2216}"/>
              </a:ext>
            </a:extLst>
          </p:cNvPr>
          <p:cNvSpPr txBox="1"/>
          <p:nvPr/>
        </p:nvSpPr>
        <p:spPr>
          <a:xfrm>
            <a:off x="1242147" y="3782760"/>
            <a:ext cx="198489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rgbClr val="AD9678"/>
                </a:solidFill>
                <a:latin typeface="Bahnschrift SemiBold Condensed" panose="020B0502040204020203" pitchFamily="34" charset="0"/>
              </a:rPr>
              <a:t>2015/2016</a:t>
            </a:r>
            <a:endParaRPr lang="it-IT" b="1" dirty="0">
              <a:solidFill>
                <a:srgbClr val="AD9678"/>
              </a:solidFill>
              <a:latin typeface="Bahnschrift SemiBold Condensed" panose="020B0502040204020203" pitchFamily="34" charset="0"/>
            </a:endParaRPr>
          </a:p>
          <a:p>
            <a:r>
              <a:rPr lang="it-IT" b="1" dirty="0">
                <a:solidFill>
                  <a:srgbClr val="4170C0"/>
                </a:solidFill>
                <a:latin typeface="Bahnschrift SemiBold Condensed" panose="020B0502040204020203" pitchFamily="34" charset="0"/>
              </a:rPr>
              <a:t>Maschi: 44,05%</a:t>
            </a:r>
            <a:endParaRPr lang="it-IT" dirty="0">
              <a:latin typeface="Bahnschrift SemiBold Condensed" panose="020B0502040204020203" pitchFamily="34" charset="0"/>
            </a:endParaRPr>
          </a:p>
          <a:p>
            <a:r>
              <a:rPr lang="it-IT" b="1" dirty="0">
                <a:solidFill>
                  <a:srgbClr val="FC0001"/>
                </a:solidFill>
                <a:latin typeface="Bahnschrift SemiBold Condensed" panose="020B0502040204020203" pitchFamily="34" charset="0"/>
              </a:rPr>
              <a:t>Femmine: 55,95%</a:t>
            </a:r>
            <a:r>
              <a:rPr lang="it-IT" dirty="0"/>
              <a:t> 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8B45686C-0017-AA0C-CD22-F2A8165799F8}"/>
              </a:ext>
            </a:extLst>
          </p:cNvPr>
          <p:cNvSpPr txBox="1"/>
          <p:nvPr/>
        </p:nvSpPr>
        <p:spPr>
          <a:xfrm>
            <a:off x="2959965" y="4945106"/>
            <a:ext cx="198489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rgbClr val="AD9678"/>
                </a:solidFill>
                <a:latin typeface="Bahnschrift SemiBold Condensed" panose="020B0502040204020203" pitchFamily="34" charset="0"/>
              </a:rPr>
              <a:t>2020/2021</a:t>
            </a:r>
            <a:endParaRPr lang="it-IT" b="1" dirty="0">
              <a:solidFill>
                <a:srgbClr val="AD9678"/>
              </a:solidFill>
              <a:latin typeface="Bahnschrift SemiBold Condensed" panose="020B0502040204020203" pitchFamily="34" charset="0"/>
            </a:endParaRPr>
          </a:p>
          <a:p>
            <a:r>
              <a:rPr lang="it-IT" b="1" dirty="0">
                <a:solidFill>
                  <a:srgbClr val="4170C0"/>
                </a:solidFill>
                <a:latin typeface="Bahnschrift SemiBold Condensed" panose="020B0502040204020203" pitchFamily="34" charset="0"/>
              </a:rPr>
              <a:t>Maschi: 44,06%</a:t>
            </a:r>
            <a:endParaRPr lang="it-IT" dirty="0">
              <a:latin typeface="Bahnschrift SemiBold Condensed" panose="020B0502040204020203" pitchFamily="34" charset="0"/>
            </a:endParaRPr>
          </a:p>
          <a:p>
            <a:r>
              <a:rPr lang="it-IT" b="1" dirty="0">
                <a:solidFill>
                  <a:srgbClr val="FC0001"/>
                </a:solidFill>
                <a:latin typeface="Bahnschrift SemiBold Condensed" panose="020B0502040204020203" pitchFamily="34" charset="0"/>
              </a:rPr>
              <a:t>Femmine: 55,94%</a:t>
            </a:r>
            <a:r>
              <a:rPr lang="it-IT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54793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04931 C 0 0.07153 0.05807 0.09907 0.1056 0.09907 L 0.21146 0.09907 " pathEditMode="relative" rAng="0" ptsTypes="AAAA">
                                      <p:cBhvr>
                                        <p:cTn id="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573" y="49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uiExpand="1" build="p"/>
      <p:bldP spid="15" grpId="0"/>
      <p:bldP spid="16" grpId="0"/>
      <p:bldP spid="1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8">
            <a:extLst>
              <a:ext uri="{FF2B5EF4-FFF2-40B4-BE49-F238E27FC236}">
                <a16:creationId xmlns:a16="http://schemas.microsoft.com/office/drawing/2014/main" id="{AE747BB8-EFF1-CFCA-6D05-B34D7E3CF638}"/>
              </a:ext>
            </a:extLst>
          </p:cNvPr>
          <p:cNvSpPr/>
          <p:nvPr/>
        </p:nvSpPr>
        <p:spPr>
          <a:xfrm>
            <a:off x="638978" y="642813"/>
            <a:ext cx="10907913" cy="5572374"/>
          </a:xfrm>
          <a:prstGeom prst="rect">
            <a:avLst/>
          </a:prstGeom>
          <a:solidFill>
            <a:srgbClr val="D8CFC0"/>
          </a:solidFill>
          <a:ln w="76200">
            <a:solidFill>
              <a:srgbClr val="D8CF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AD9678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ACD3433B-6344-828B-D217-A9C25BC949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47" b="28947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FF0EBA89-194A-755A-C8BC-F58DB2F1EE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388290">
            <a:off x="5347889" y="754692"/>
            <a:ext cx="1736369" cy="1736369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FCF3F5A0-A89F-A028-4E71-C5ECFA61C6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4883" y="663498"/>
            <a:ext cx="3099425" cy="1101748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64E63EE0-9C17-53B3-0A99-AD9DEBF2160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5" b="595"/>
          <a:stretch/>
        </p:blipFill>
        <p:spPr>
          <a:xfrm>
            <a:off x="625672" y="1101620"/>
            <a:ext cx="10940655" cy="4654759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1EB419F9-CC67-A9C5-A964-6BC1F93E8D59}"/>
              </a:ext>
            </a:extLst>
          </p:cNvPr>
          <p:cNvSpPr txBox="1"/>
          <p:nvPr/>
        </p:nvSpPr>
        <p:spPr>
          <a:xfrm>
            <a:off x="7136045" y="1622876"/>
            <a:ext cx="408910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300" b="1" i="1" u="sng" dirty="0">
                <a:solidFill>
                  <a:srgbClr val="AD9678"/>
                </a:solidFill>
                <a:latin typeface="Bahnschrift SemiBold Condensed" panose="020B0502040204020203" pitchFamily="34" charset="0"/>
              </a:rPr>
              <a:t>Trend Carriera Universitaria</a:t>
            </a:r>
            <a:endParaRPr lang="it-IT" sz="3300" dirty="0">
              <a:solidFill>
                <a:srgbClr val="AD967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0867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4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0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25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A53C9B3D-F286-42FA-AA4F-4E318BF59441}"/>
              </a:ext>
            </a:extLst>
          </p:cNvPr>
          <p:cNvSpPr/>
          <p:nvPr/>
        </p:nvSpPr>
        <p:spPr>
          <a:xfrm>
            <a:off x="638978" y="642813"/>
            <a:ext cx="10907913" cy="5572374"/>
          </a:xfrm>
          <a:prstGeom prst="rect">
            <a:avLst/>
          </a:prstGeom>
          <a:solidFill>
            <a:srgbClr val="D8CFC0"/>
          </a:solidFill>
          <a:ln w="76200">
            <a:solidFill>
              <a:srgbClr val="D8CF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AD9678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F2CF5151-3B80-B3E9-EEB7-D35D87C399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5" b="595"/>
          <a:stretch/>
        </p:blipFill>
        <p:spPr>
          <a:xfrm>
            <a:off x="625672" y="1101620"/>
            <a:ext cx="10940655" cy="4654759"/>
          </a:xfrm>
          <a:prstGeom prst="rect">
            <a:avLst/>
          </a:prstGeom>
          <a:ln w="19050">
            <a:noFill/>
          </a:ln>
        </p:spPr>
      </p:pic>
    </p:spTree>
    <p:extLst>
      <p:ext uri="{BB962C8B-B14F-4D97-AF65-F5344CB8AC3E}">
        <p14:creationId xmlns:p14="http://schemas.microsoft.com/office/powerpoint/2010/main" val="1621411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"/>
    </mc:Choice>
    <mc:Fallback xmlns="">
      <p:transition spd="slow" advTm="3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" fill="hold"/>
                                        <p:tgtEl>
                                          <p:spTgt spid="4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AD9678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C43C24B-1F32-6798-DB51-4CDFE9339B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47" b="28947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FB967765-6581-C0B6-5B6D-149AC34011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4883" y="663498"/>
            <a:ext cx="3099425" cy="1101748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2D20C61B-9500-51AA-923E-5069F33588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388290">
            <a:off x="5347889" y="754692"/>
            <a:ext cx="1736369" cy="1736369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F96D9601-9A18-E3F7-F936-4F3DE9F7A8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5" b="595"/>
          <a:stretch/>
        </p:blipFill>
        <p:spPr>
          <a:xfrm>
            <a:off x="3370158" y="2269276"/>
            <a:ext cx="5451684" cy="2319448"/>
          </a:xfrm>
          <a:prstGeom prst="rect">
            <a:avLst/>
          </a:prstGeom>
          <a:ln w="19050">
            <a:noFill/>
          </a:ln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41F98CF7-2923-9638-5F4B-CD53B1E2B506}"/>
              </a:ext>
            </a:extLst>
          </p:cNvPr>
          <p:cNvSpPr txBox="1"/>
          <p:nvPr/>
        </p:nvSpPr>
        <p:spPr>
          <a:xfrm>
            <a:off x="7136045" y="1622876"/>
            <a:ext cx="408910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300" b="1" i="1" u="sng" dirty="0">
                <a:solidFill>
                  <a:srgbClr val="AD9678"/>
                </a:solidFill>
                <a:latin typeface="Bahnschrift SemiBold Condensed" panose="020B0502040204020203" pitchFamily="34" charset="0"/>
              </a:rPr>
              <a:t>Trend Carriera Universitaria</a:t>
            </a:r>
            <a:endParaRPr lang="it-IT" sz="3300" dirty="0">
              <a:solidFill>
                <a:srgbClr val="AD9678"/>
              </a:solidFill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9908B51F-349E-5EF1-E9AE-EA8573B8D04A}"/>
              </a:ext>
            </a:extLst>
          </p:cNvPr>
          <p:cNvSpPr txBox="1"/>
          <p:nvPr/>
        </p:nvSpPr>
        <p:spPr>
          <a:xfrm>
            <a:off x="833451" y="1800244"/>
            <a:ext cx="425303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 i="1" u="sng" dirty="0">
                <a:solidFill>
                  <a:srgbClr val="AD9678"/>
                </a:solidFill>
                <a:latin typeface="Bahnschrift SemiBold Condensed" panose="020B0502040204020203" pitchFamily="34" charset="0"/>
              </a:rPr>
              <a:t>Distinzione per Sesso:</a:t>
            </a:r>
            <a:endParaRPr lang="it-IT" sz="2800" b="1" i="1" u="sng" dirty="0">
              <a:solidFill>
                <a:srgbClr val="AD9678"/>
              </a:solidFill>
              <a:latin typeface="Bahnschrift SemiBold Condensed" panose="020B0502040204020203" pitchFamily="34" charset="0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EAE34703-CC59-0683-31F6-4196896DE78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01" t="12333" r="12756" b="11908"/>
          <a:stretch/>
        </p:blipFill>
        <p:spPr>
          <a:xfrm>
            <a:off x="1096392" y="2604684"/>
            <a:ext cx="1677878" cy="974520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A613CFB0-6E96-91E8-A1B4-9028442E1BA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92" t="12653" r="11446" b="11605"/>
          <a:stretch/>
        </p:blipFill>
        <p:spPr>
          <a:xfrm>
            <a:off x="2983991" y="3782759"/>
            <a:ext cx="1677878" cy="1015663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9398CF30-2F95-70A6-44C4-500F80B83BB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95" t="9195" r="9220" b="10276"/>
          <a:stretch/>
        </p:blipFill>
        <p:spPr>
          <a:xfrm>
            <a:off x="1096392" y="4995835"/>
            <a:ext cx="1677878" cy="964934"/>
          </a:xfrm>
          <a:prstGeom prst="rect">
            <a:avLst/>
          </a:prstGeom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FA62FBF1-ED12-15B2-AECB-91746112BBD8}"/>
              </a:ext>
            </a:extLst>
          </p:cNvPr>
          <p:cNvSpPr txBox="1"/>
          <p:nvPr/>
        </p:nvSpPr>
        <p:spPr>
          <a:xfrm>
            <a:off x="2959967" y="2569685"/>
            <a:ext cx="198489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rgbClr val="AD9678"/>
                </a:solidFill>
                <a:latin typeface="Bahnschrift SemiBold Condensed" panose="020B0502040204020203" pitchFamily="34" charset="0"/>
              </a:rPr>
              <a:t>2010/2011</a:t>
            </a:r>
            <a:endParaRPr lang="it-IT" b="1" dirty="0">
              <a:solidFill>
                <a:srgbClr val="AD9678"/>
              </a:solidFill>
              <a:latin typeface="Bahnschrift SemiBold Condensed" panose="020B0502040204020203" pitchFamily="34" charset="0"/>
            </a:endParaRPr>
          </a:p>
          <a:p>
            <a:r>
              <a:rPr lang="it-IT" b="1" dirty="0">
                <a:solidFill>
                  <a:srgbClr val="4170C0"/>
                </a:solidFill>
                <a:latin typeface="Bahnschrift SemiBold Condensed" panose="020B0502040204020203" pitchFamily="34" charset="0"/>
              </a:rPr>
              <a:t>Maschi: 44,04%</a:t>
            </a:r>
            <a:r>
              <a:rPr lang="it-IT" dirty="0">
                <a:latin typeface="Bahnschrift SemiBold Condensed" panose="020B0502040204020203" pitchFamily="34" charset="0"/>
              </a:rPr>
              <a:t> </a:t>
            </a:r>
          </a:p>
          <a:p>
            <a:r>
              <a:rPr lang="it-IT" b="1" dirty="0">
                <a:solidFill>
                  <a:srgbClr val="FC0001"/>
                </a:solidFill>
                <a:latin typeface="Bahnschrift SemiBold Condensed" panose="020B0502040204020203" pitchFamily="34" charset="0"/>
              </a:rPr>
              <a:t>Femmine: 55,96%</a:t>
            </a:r>
            <a:endParaRPr lang="it-IT" dirty="0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BEF81DE8-2A0E-E273-2D80-CCADB10B2216}"/>
              </a:ext>
            </a:extLst>
          </p:cNvPr>
          <p:cNvSpPr txBox="1"/>
          <p:nvPr/>
        </p:nvSpPr>
        <p:spPr>
          <a:xfrm>
            <a:off x="1242147" y="3782760"/>
            <a:ext cx="198489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rgbClr val="AD9678"/>
                </a:solidFill>
                <a:latin typeface="Bahnschrift SemiBold Condensed" panose="020B0502040204020203" pitchFamily="34" charset="0"/>
              </a:rPr>
              <a:t>2015/2016</a:t>
            </a:r>
            <a:endParaRPr lang="it-IT" b="1" dirty="0">
              <a:solidFill>
                <a:srgbClr val="AD9678"/>
              </a:solidFill>
              <a:latin typeface="Bahnschrift SemiBold Condensed" panose="020B0502040204020203" pitchFamily="34" charset="0"/>
            </a:endParaRPr>
          </a:p>
          <a:p>
            <a:r>
              <a:rPr lang="it-IT" b="1" dirty="0">
                <a:solidFill>
                  <a:srgbClr val="4170C0"/>
                </a:solidFill>
                <a:latin typeface="Bahnschrift SemiBold Condensed" panose="020B0502040204020203" pitchFamily="34" charset="0"/>
              </a:rPr>
              <a:t>Maschi: 45,07%</a:t>
            </a:r>
            <a:endParaRPr lang="it-IT" dirty="0">
              <a:latin typeface="Bahnschrift SemiBold Condensed" panose="020B0502040204020203" pitchFamily="34" charset="0"/>
            </a:endParaRPr>
          </a:p>
          <a:p>
            <a:r>
              <a:rPr lang="it-IT" b="1" dirty="0">
                <a:solidFill>
                  <a:srgbClr val="FC0001"/>
                </a:solidFill>
                <a:latin typeface="Bahnschrift SemiBold Condensed" panose="020B0502040204020203" pitchFamily="34" charset="0"/>
              </a:rPr>
              <a:t>Femmine: 54,93%</a:t>
            </a:r>
            <a:r>
              <a:rPr lang="it-IT" dirty="0"/>
              <a:t> 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8B45686C-0017-AA0C-CD22-F2A8165799F8}"/>
              </a:ext>
            </a:extLst>
          </p:cNvPr>
          <p:cNvSpPr txBox="1"/>
          <p:nvPr/>
        </p:nvSpPr>
        <p:spPr>
          <a:xfrm>
            <a:off x="2959965" y="4945106"/>
            <a:ext cx="198489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rgbClr val="AD9678"/>
                </a:solidFill>
                <a:latin typeface="Bahnschrift SemiBold Condensed" panose="020B0502040204020203" pitchFamily="34" charset="0"/>
              </a:rPr>
              <a:t>2020/2021</a:t>
            </a:r>
            <a:endParaRPr lang="it-IT" b="1" dirty="0">
              <a:solidFill>
                <a:srgbClr val="AD9678"/>
              </a:solidFill>
              <a:latin typeface="Bahnschrift SemiBold Condensed" panose="020B0502040204020203" pitchFamily="34" charset="0"/>
            </a:endParaRPr>
          </a:p>
          <a:p>
            <a:r>
              <a:rPr lang="it-IT" b="1" dirty="0">
                <a:solidFill>
                  <a:srgbClr val="4170C0"/>
                </a:solidFill>
                <a:latin typeface="Bahnschrift SemiBold Condensed" panose="020B0502040204020203" pitchFamily="34" charset="0"/>
              </a:rPr>
              <a:t>Maschi: 44,27%</a:t>
            </a:r>
            <a:endParaRPr lang="it-IT" dirty="0">
              <a:latin typeface="Bahnschrift SemiBold Condensed" panose="020B0502040204020203" pitchFamily="34" charset="0"/>
            </a:endParaRPr>
          </a:p>
          <a:p>
            <a:r>
              <a:rPr lang="it-IT" b="1" dirty="0">
                <a:solidFill>
                  <a:srgbClr val="FC0001"/>
                </a:solidFill>
                <a:latin typeface="Bahnschrift SemiBold Condensed" panose="020B0502040204020203" pitchFamily="34" charset="0"/>
              </a:rPr>
              <a:t>Femmine: 55,63%</a:t>
            </a:r>
            <a:r>
              <a:rPr lang="it-IT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29777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04931 C 0 0.07153 0.05807 0.09907 0.1056 0.09907 L 0.21146 0.09907 " pathEditMode="relative" rAng="0" ptsTypes="AAAA">
                                      <p:cBhvr>
                                        <p:cTn id="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573" y="49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uiExpand="1" build="p"/>
      <p:bldP spid="15" grpId="0"/>
      <p:bldP spid="16" grpId="0"/>
      <p:bldP spid="1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8">
            <a:extLst>
              <a:ext uri="{FF2B5EF4-FFF2-40B4-BE49-F238E27FC236}">
                <a16:creationId xmlns:a16="http://schemas.microsoft.com/office/drawing/2014/main" id="{87667DE2-25DE-C2AB-F2C5-D4DB672C1A54}"/>
              </a:ext>
            </a:extLst>
          </p:cNvPr>
          <p:cNvSpPr/>
          <p:nvPr/>
        </p:nvSpPr>
        <p:spPr>
          <a:xfrm>
            <a:off x="638978" y="642813"/>
            <a:ext cx="10907913" cy="5572374"/>
          </a:xfrm>
          <a:prstGeom prst="rect">
            <a:avLst/>
          </a:prstGeom>
          <a:solidFill>
            <a:srgbClr val="D8CFC0"/>
          </a:solidFill>
          <a:ln w="76200">
            <a:solidFill>
              <a:srgbClr val="D8CF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AD9678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ACD3433B-6344-828B-D217-A9C25BC949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47" b="28947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FF0EBA89-194A-755A-C8BC-F58DB2F1EE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388290">
            <a:off x="5347889" y="754692"/>
            <a:ext cx="1736369" cy="1736369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FCF3F5A0-A89F-A028-4E71-C5ECFA61C6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4883" y="663498"/>
            <a:ext cx="3099425" cy="1101748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64E63EE0-9C17-53B3-0A99-AD9DEBF2160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" b="-78"/>
          <a:stretch/>
        </p:blipFill>
        <p:spPr>
          <a:xfrm>
            <a:off x="625672" y="1101620"/>
            <a:ext cx="10940655" cy="4654759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1EB419F9-CC67-A9C5-A964-6BC1F93E8D59}"/>
              </a:ext>
            </a:extLst>
          </p:cNvPr>
          <p:cNvSpPr txBox="1"/>
          <p:nvPr/>
        </p:nvSpPr>
        <p:spPr>
          <a:xfrm>
            <a:off x="7136045" y="1622876"/>
            <a:ext cx="408910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300" b="1" i="1" u="sng" dirty="0">
                <a:solidFill>
                  <a:srgbClr val="AD9678"/>
                </a:solidFill>
                <a:latin typeface="Bahnschrift SemiBold Condensed" panose="020B0502040204020203" pitchFamily="34" charset="0"/>
              </a:rPr>
              <a:t>Trend Carriera Universitaria</a:t>
            </a:r>
            <a:endParaRPr lang="it-IT" sz="3300" dirty="0">
              <a:solidFill>
                <a:srgbClr val="AD967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4820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4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0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1EE2382C-715C-5422-2048-6E1132666383}"/>
              </a:ext>
            </a:extLst>
          </p:cNvPr>
          <p:cNvSpPr/>
          <p:nvPr/>
        </p:nvSpPr>
        <p:spPr>
          <a:xfrm>
            <a:off x="638978" y="642813"/>
            <a:ext cx="10907913" cy="5572374"/>
          </a:xfrm>
          <a:prstGeom prst="rect">
            <a:avLst/>
          </a:prstGeom>
          <a:solidFill>
            <a:srgbClr val="D8CFC0"/>
          </a:solidFill>
          <a:ln w="76200">
            <a:solidFill>
              <a:srgbClr val="D8CF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AD9678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F2CF5151-3B80-B3E9-EEB7-D35D87C399C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7" b="-78"/>
          <a:stretch/>
        </p:blipFill>
        <p:spPr>
          <a:xfrm>
            <a:off x="625672" y="1101620"/>
            <a:ext cx="10940655" cy="4654759"/>
          </a:xfrm>
          <a:prstGeom prst="rect">
            <a:avLst/>
          </a:prstGeom>
          <a:ln w="19050">
            <a:noFill/>
          </a:ln>
        </p:spPr>
      </p:pic>
    </p:spTree>
    <p:extLst>
      <p:ext uri="{BB962C8B-B14F-4D97-AF65-F5344CB8AC3E}">
        <p14:creationId xmlns:p14="http://schemas.microsoft.com/office/powerpoint/2010/main" val="1723221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"/>
    </mc:Choice>
    <mc:Fallback xmlns="">
      <p:transition spd="slow" advTm="3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" fill="hold"/>
                                        <p:tgtEl>
                                          <p:spTgt spid="4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ttangolo 21">
            <a:extLst>
              <a:ext uri="{FF2B5EF4-FFF2-40B4-BE49-F238E27FC236}">
                <a16:creationId xmlns:a16="http://schemas.microsoft.com/office/drawing/2014/main" id="{63C0D9AF-CABB-19B5-BAE6-270C1805F14E}"/>
              </a:ext>
            </a:extLst>
          </p:cNvPr>
          <p:cNvSpPr/>
          <p:nvPr/>
        </p:nvSpPr>
        <p:spPr>
          <a:xfrm>
            <a:off x="638978" y="642813"/>
            <a:ext cx="10907913" cy="5572374"/>
          </a:xfrm>
          <a:prstGeom prst="rect">
            <a:avLst/>
          </a:prstGeom>
          <a:solidFill>
            <a:srgbClr val="D8CFC0"/>
          </a:solidFill>
          <a:ln w="76200">
            <a:solidFill>
              <a:srgbClr val="D8CF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AD9678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F96D9601-9A18-E3F7-F936-4F3DE9F7A88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-176" r="1257" b="1314"/>
          <a:stretch/>
        </p:blipFill>
        <p:spPr>
          <a:xfrm>
            <a:off x="3367093" y="2267611"/>
            <a:ext cx="5520538" cy="2319448"/>
          </a:xfrm>
          <a:prstGeom prst="rect">
            <a:avLst/>
          </a:prstGeom>
          <a:ln w="19050">
            <a:noFill/>
          </a:ln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9B76EC51-FE62-846D-B771-9D6545506F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7" b="807"/>
          <a:stretch/>
        </p:blipFill>
        <p:spPr>
          <a:xfrm>
            <a:off x="641251" y="642813"/>
            <a:ext cx="5451684" cy="2319448"/>
          </a:xfrm>
          <a:prstGeom prst="rect">
            <a:avLst/>
          </a:prstGeom>
          <a:ln w="19050">
            <a:noFill/>
          </a:ln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9AD4B1F0-9463-AFE5-9AEF-E6958F08E1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8868" y="2265947"/>
            <a:ext cx="5450296" cy="2322777"/>
          </a:xfrm>
          <a:prstGeom prst="rect">
            <a:avLst/>
          </a:prstGeom>
        </p:spPr>
      </p:pic>
      <p:sp>
        <p:nvSpPr>
          <p:cNvPr id="13" name="Freccia in giù 12">
            <a:extLst>
              <a:ext uri="{FF2B5EF4-FFF2-40B4-BE49-F238E27FC236}">
                <a16:creationId xmlns:a16="http://schemas.microsoft.com/office/drawing/2014/main" id="{2C10347C-ECFB-A43C-768C-76DF65171A31}"/>
              </a:ext>
            </a:extLst>
          </p:cNvPr>
          <p:cNvSpPr/>
          <p:nvPr/>
        </p:nvSpPr>
        <p:spPr>
          <a:xfrm>
            <a:off x="3289176" y="1166688"/>
            <a:ext cx="435006" cy="577049"/>
          </a:xfrm>
          <a:prstGeom prst="downArrow">
            <a:avLst/>
          </a:prstGeom>
          <a:solidFill>
            <a:srgbClr val="AD967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13243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6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2.96296E-6 L -4.16667E-6 0.11921 C -4.16667E-6 0.17291 -0.06211 0.23912 -0.11211 0.23912 L -0.22408 0.23912 " pathEditMode="relative" rAng="0" ptsTypes="AAAA">
                                      <p:cBhvr>
                                        <p:cTn id="6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211" y="119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250"/>
                            </p:stCondLst>
                            <p:childTnLst>
                              <p:par>
                                <p:cTn id="8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AD9678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FB114B33-45E7-3D6E-0FC7-2C346BDDE5B3}"/>
              </a:ext>
            </a:extLst>
          </p:cNvPr>
          <p:cNvSpPr/>
          <p:nvPr/>
        </p:nvSpPr>
        <p:spPr>
          <a:xfrm>
            <a:off x="638978" y="642813"/>
            <a:ext cx="10907913" cy="5572374"/>
          </a:xfrm>
          <a:prstGeom prst="rect">
            <a:avLst/>
          </a:prstGeom>
          <a:solidFill>
            <a:srgbClr val="D8CFC0"/>
          </a:solidFill>
          <a:ln w="76200">
            <a:solidFill>
              <a:srgbClr val="D8CF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F96D9601-9A18-E3F7-F936-4F3DE9F7A88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-176" r="1257" b="1314"/>
          <a:stretch/>
        </p:blipFill>
        <p:spPr>
          <a:xfrm>
            <a:off x="606824" y="3895740"/>
            <a:ext cx="5520538" cy="2319448"/>
          </a:xfrm>
          <a:prstGeom prst="rect">
            <a:avLst/>
          </a:prstGeom>
          <a:ln w="19050">
            <a:noFill/>
          </a:ln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9B76EC51-FE62-846D-B771-9D6545506F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7" b="807"/>
          <a:stretch/>
        </p:blipFill>
        <p:spPr>
          <a:xfrm>
            <a:off x="641251" y="642813"/>
            <a:ext cx="5451684" cy="2319448"/>
          </a:xfrm>
          <a:prstGeom prst="rect">
            <a:avLst/>
          </a:prstGeom>
          <a:ln w="19050">
            <a:noFill/>
          </a:ln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9AD4B1F0-9463-AFE5-9AEF-E6958F08E1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8868" y="2265947"/>
            <a:ext cx="5450296" cy="2322777"/>
          </a:xfrm>
          <a:prstGeom prst="rect">
            <a:avLst/>
          </a:prstGeom>
        </p:spPr>
      </p:pic>
      <p:sp>
        <p:nvSpPr>
          <p:cNvPr id="13" name="Freccia in giù 12">
            <a:extLst>
              <a:ext uri="{FF2B5EF4-FFF2-40B4-BE49-F238E27FC236}">
                <a16:creationId xmlns:a16="http://schemas.microsoft.com/office/drawing/2014/main" id="{2C10347C-ECFB-A43C-768C-76DF65171A31}"/>
              </a:ext>
            </a:extLst>
          </p:cNvPr>
          <p:cNvSpPr/>
          <p:nvPr/>
        </p:nvSpPr>
        <p:spPr>
          <a:xfrm>
            <a:off x="3289176" y="1166688"/>
            <a:ext cx="435006" cy="577049"/>
          </a:xfrm>
          <a:prstGeom prst="downArrow">
            <a:avLst/>
          </a:prstGeom>
          <a:solidFill>
            <a:srgbClr val="AD967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6F4D904A-BCE1-AC54-9678-3FC15F8AA1A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9" r="1412"/>
          <a:stretch/>
        </p:blipFill>
        <p:spPr>
          <a:xfrm>
            <a:off x="625672" y="1101620"/>
            <a:ext cx="10940655" cy="4654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471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7">
            <a:extLst>
              <a:ext uri="{FF2B5EF4-FFF2-40B4-BE49-F238E27FC236}">
                <a16:creationId xmlns:a16="http://schemas.microsoft.com/office/drawing/2014/main" id="{6DFD513F-C558-E594-D0D5-32FDB4FDBF8A}"/>
              </a:ext>
            </a:extLst>
          </p:cNvPr>
          <p:cNvSpPr/>
          <p:nvPr/>
        </p:nvSpPr>
        <p:spPr>
          <a:xfrm>
            <a:off x="638978" y="642813"/>
            <a:ext cx="10907913" cy="5572374"/>
          </a:xfrm>
          <a:prstGeom prst="rect">
            <a:avLst/>
          </a:prstGeom>
          <a:solidFill>
            <a:srgbClr val="D8CFC0"/>
          </a:solidFill>
          <a:ln w="76200">
            <a:solidFill>
              <a:srgbClr val="D8CF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AD9678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F2CF5151-3B80-B3E9-EEB7-D35D87C399C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0" r="1900"/>
          <a:stretch/>
        </p:blipFill>
        <p:spPr>
          <a:xfrm>
            <a:off x="625672" y="1101620"/>
            <a:ext cx="10940655" cy="4654759"/>
          </a:xfrm>
          <a:prstGeom prst="rect">
            <a:avLst/>
          </a:prstGeom>
          <a:ln w="19050">
            <a:noFill/>
          </a:ln>
        </p:spPr>
      </p:pic>
    </p:spTree>
    <p:extLst>
      <p:ext uri="{BB962C8B-B14F-4D97-AF65-F5344CB8AC3E}">
        <p14:creationId xmlns:p14="http://schemas.microsoft.com/office/powerpoint/2010/main" val="2894388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"/>
    </mc:Choice>
    <mc:Fallback xmlns="">
      <p:transition spd="slow" advTm="3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750" fill="hold"/>
                                        <p:tgtEl>
                                          <p:spTgt spid="4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AD9678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C43C24B-1F32-6798-DB51-4CDFE9339B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47" b="28947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FB967765-6581-C0B6-5B6D-149AC34011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4883" y="663498"/>
            <a:ext cx="3099425" cy="1101748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2D20C61B-9500-51AA-923E-5069F33588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388290">
            <a:off x="5347889" y="754692"/>
            <a:ext cx="1736369" cy="1736369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F96D9601-9A18-E3F7-F936-4F3DE9F7A8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2" r="2862"/>
          <a:stretch/>
        </p:blipFill>
        <p:spPr>
          <a:xfrm>
            <a:off x="3370158" y="2269276"/>
            <a:ext cx="5451684" cy="2319448"/>
          </a:xfrm>
          <a:prstGeom prst="rect">
            <a:avLst/>
          </a:prstGeom>
          <a:ln w="19050">
            <a:noFill/>
          </a:ln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41F98CF7-2923-9638-5F4B-CD53B1E2B506}"/>
              </a:ext>
            </a:extLst>
          </p:cNvPr>
          <p:cNvSpPr txBox="1"/>
          <p:nvPr/>
        </p:nvSpPr>
        <p:spPr>
          <a:xfrm>
            <a:off x="7136045" y="1622876"/>
            <a:ext cx="408910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300" b="1" i="1" u="sng" dirty="0">
                <a:solidFill>
                  <a:srgbClr val="AD9678"/>
                </a:solidFill>
                <a:latin typeface="Bahnschrift SemiBold Condensed" panose="020B0502040204020203" pitchFamily="34" charset="0"/>
              </a:rPr>
              <a:t>Trend Carriera Universitaria</a:t>
            </a:r>
            <a:endParaRPr lang="it-IT" sz="3300" dirty="0">
              <a:solidFill>
                <a:srgbClr val="AD9678"/>
              </a:solidFill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9908B51F-349E-5EF1-E9AE-EA8573B8D04A}"/>
              </a:ext>
            </a:extLst>
          </p:cNvPr>
          <p:cNvSpPr txBox="1"/>
          <p:nvPr/>
        </p:nvSpPr>
        <p:spPr>
          <a:xfrm>
            <a:off x="833451" y="2210522"/>
            <a:ext cx="6302594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 i="1" u="sng" dirty="0">
                <a:solidFill>
                  <a:srgbClr val="AD9678"/>
                </a:solidFill>
                <a:latin typeface="Bahnschrift SemiBold Condensed" panose="020B0502040204020203" pitchFamily="34" charset="0"/>
              </a:rPr>
              <a:t>Top Settori 2020/2021 :</a:t>
            </a:r>
            <a:endParaRPr lang="it-IT" sz="2800" b="1" i="1" u="sng" dirty="0">
              <a:solidFill>
                <a:srgbClr val="AD9678"/>
              </a:solidFill>
              <a:latin typeface="Bahnschrift SemiBold Condensed" panose="020B0502040204020203" pitchFamily="34" charset="0"/>
            </a:endParaRPr>
          </a:p>
          <a:p>
            <a:endParaRPr lang="it-IT" sz="1200" dirty="0"/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sz="2200" b="1" i="1" dirty="0">
                <a:solidFill>
                  <a:srgbClr val="AD9678"/>
                </a:solidFill>
                <a:latin typeface="Bahnschrift SemiBold Condensed" panose="020B0502040204020203" pitchFamily="34" charset="0"/>
              </a:rPr>
              <a:t>-  1</a:t>
            </a:r>
            <a:r>
              <a:rPr lang="it-IT" sz="2200" dirty="0">
                <a:solidFill>
                  <a:srgbClr val="8052CE"/>
                </a:solidFill>
              </a:rPr>
              <a:t> </a:t>
            </a:r>
            <a:r>
              <a:rPr lang="it-IT" sz="2200" dirty="0"/>
              <a:t>   </a:t>
            </a:r>
            <a:r>
              <a:rPr lang="it-IT" sz="2200" i="1" dirty="0">
                <a:solidFill>
                  <a:srgbClr val="61503B"/>
                </a:solidFill>
                <a:latin typeface="Bahnschrift SemiBold Condensed" panose="020B0502040204020203" pitchFamily="34" charset="0"/>
              </a:rPr>
              <a:t>Economico</a:t>
            </a:r>
            <a:r>
              <a:rPr lang="it-IT" sz="2400" i="1" dirty="0">
                <a:solidFill>
                  <a:srgbClr val="00B0F0"/>
                </a:solidFill>
                <a:latin typeface="Bahnschrift SemiBold Condensed" panose="020B0502040204020203" pitchFamily="34" charset="0"/>
              </a:rPr>
              <a:t> </a:t>
            </a:r>
            <a:endParaRPr lang="it-IT" sz="2400" i="1" dirty="0">
              <a:solidFill>
                <a:srgbClr val="062F8A"/>
              </a:solidFill>
              <a:latin typeface="Bahnschrift SemiBold Condensed" panose="020B0502040204020203" pitchFamily="34" charset="0"/>
            </a:endParaRPr>
          </a:p>
          <a:p>
            <a:endParaRPr lang="it-IT" sz="1400" b="1" i="1" dirty="0">
              <a:solidFill>
                <a:srgbClr val="00B0F0"/>
              </a:solidFill>
              <a:latin typeface="Bahnschrift SemiBold Condensed" panose="020B0502040204020203" pitchFamily="34" charset="0"/>
            </a:endParaRPr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sz="2200" b="1" i="1" dirty="0">
                <a:solidFill>
                  <a:srgbClr val="AD9678"/>
                </a:solidFill>
                <a:latin typeface="Bahnschrift SemiBold Condensed" panose="020B0502040204020203" pitchFamily="34" charset="0"/>
              </a:rPr>
              <a:t>-  2</a:t>
            </a:r>
            <a:r>
              <a:rPr lang="it-IT" sz="2200" b="1" i="1" dirty="0">
                <a:solidFill>
                  <a:srgbClr val="8052CE"/>
                </a:solidFill>
                <a:latin typeface="Bahnschrift SemiBold Condensed" panose="020B0502040204020203" pitchFamily="34" charset="0"/>
              </a:rPr>
              <a:t> </a:t>
            </a:r>
            <a:r>
              <a:rPr lang="it-IT" sz="2200" dirty="0"/>
              <a:t>  </a:t>
            </a:r>
            <a:r>
              <a:rPr lang="it-IT" sz="2200" b="1" i="1" dirty="0">
                <a:solidFill>
                  <a:srgbClr val="61503B"/>
                </a:solidFill>
                <a:latin typeface="Bahnschrift SemiBold Condensed" panose="020B0502040204020203" pitchFamily="34" charset="0"/>
              </a:rPr>
              <a:t>Medico-Sanitario e Farmaceutico</a:t>
            </a:r>
            <a:endParaRPr lang="it-IT" sz="2200" b="1" i="1" dirty="0">
              <a:solidFill>
                <a:srgbClr val="FFDF00"/>
              </a:solidFill>
              <a:latin typeface="Bahnschrift SemiBold Condensed" panose="020B0502040204020203" pitchFamily="34" charset="0"/>
            </a:endParaRPr>
          </a:p>
          <a:p>
            <a:endParaRPr lang="it-IT" sz="1400" b="1" i="1" dirty="0">
              <a:solidFill>
                <a:srgbClr val="00B0F0"/>
              </a:solidFill>
              <a:latin typeface="Bahnschrift SemiBold Condensed" panose="020B0502040204020203" pitchFamily="34" charset="0"/>
            </a:endParaRPr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sz="2200" b="1" i="1" dirty="0">
                <a:solidFill>
                  <a:srgbClr val="AD9678"/>
                </a:solidFill>
                <a:latin typeface="Bahnschrift SemiBold Condensed" panose="020B0502040204020203" pitchFamily="34" charset="0"/>
              </a:rPr>
              <a:t>-  3</a:t>
            </a:r>
            <a:r>
              <a:rPr lang="it-IT" sz="22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</a:t>
            </a:r>
            <a:r>
              <a:rPr lang="it-IT" sz="2200" b="1" i="1" dirty="0">
                <a:solidFill>
                  <a:srgbClr val="61503B"/>
                </a:solidFill>
                <a:latin typeface="Bahnschrift SemiBold Condensed" panose="020B0502040204020203" pitchFamily="34" charset="0"/>
              </a:rPr>
              <a:t>Ingegneria Industriale e dell’Informazione</a:t>
            </a:r>
          </a:p>
          <a:p>
            <a:endParaRPr lang="it-IT" sz="1400" b="1" i="1" dirty="0">
              <a:solidFill>
                <a:srgbClr val="00B0F0"/>
              </a:solidFill>
              <a:latin typeface="Bahnschrift SemiBold Condensed" panose="020B0502040204020203" pitchFamily="34" charset="0"/>
            </a:endParaRPr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</a:t>
            </a:r>
            <a:endParaRPr lang="it-IT" b="1" i="1" dirty="0">
              <a:solidFill>
                <a:srgbClr val="61503B"/>
              </a:solidFill>
              <a:latin typeface="Bahnschrift SemiBold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8693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05347 C 0 0.07755 0.05781 0.10741 0.10521 0.10741 L 0.21068 0.10741 " pathEditMode="relative" rAng="0" ptsTypes="AAAA">
                                      <p:cBhvr>
                                        <p:cTn id="6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534" y="53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75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50"/>
                            </p:stCondLst>
                            <p:childTnLst>
                              <p:par>
                                <p:cTn id="2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uiExpan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062F8A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C43C24B-1F32-6798-DB51-4CDFE9339BC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698" b="30184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pic>
        <p:nvPicPr>
          <p:cNvPr id="6" name="Immagine 5" descr="Immagine che contiene testo&#10;&#10;Descrizione generata automaticamente">
            <a:extLst>
              <a:ext uri="{FF2B5EF4-FFF2-40B4-BE49-F238E27FC236}">
                <a16:creationId xmlns:a16="http://schemas.microsoft.com/office/drawing/2014/main" id="{FB967765-6581-C0B6-5B6D-149AC34011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883" y="663364"/>
            <a:ext cx="3099425" cy="1102018"/>
          </a:xfrm>
          <a:prstGeom prst="rect">
            <a:avLst/>
          </a:prstGeom>
        </p:spPr>
      </p:pic>
      <p:pic>
        <p:nvPicPr>
          <p:cNvPr id="7" name="Immagine 6" descr="Immagine che contiene gara di atletica, sport&#10;&#10;Descrizione generata automaticamente">
            <a:extLst>
              <a:ext uri="{FF2B5EF4-FFF2-40B4-BE49-F238E27FC236}">
                <a16:creationId xmlns:a16="http://schemas.microsoft.com/office/drawing/2014/main" id="{0311EB68-46C8-4150-25CE-7C5FDC11E7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88290">
            <a:off x="2045691" y="2062685"/>
            <a:ext cx="3477234" cy="3477234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D2E4DDEA-F0C5-0E7B-546C-D09C97DFF899}"/>
              </a:ext>
            </a:extLst>
          </p:cNvPr>
          <p:cNvSpPr txBox="1"/>
          <p:nvPr/>
        </p:nvSpPr>
        <p:spPr>
          <a:xfrm>
            <a:off x="6326909" y="2361375"/>
            <a:ext cx="510786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5400" b="1" i="1" u="sng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University Trend</a:t>
            </a:r>
            <a:endParaRPr lang="it-IT" b="1" i="1" u="sng" dirty="0">
              <a:solidFill>
                <a:srgbClr val="062F8A"/>
              </a:solidFill>
              <a:latin typeface="Bahnschrift SemiBold Condensed" panose="020B0502040204020203" pitchFamily="34" charset="0"/>
            </a:endParaRPr>
          </a:p>
          <a:p>
            <a:endParaRPr lang="it-IT" dirty="0"/>
          </a:p>
          <a:p>
            <a:endParaRPr lang="it-IT" dirty="0"/>
          </a:p>
          <a:p>
            <a:r>
              <a:rPr lang="it-IT" sz="28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 Anna Lamboglia</a:t>
            </a:r>
          </a:p>
          <a:p>
            <a:r>
              <a:rPr lang="it-IT" sz="28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 Raffaella Perrot</a:t>
            </a:r>
          </a:p>
          <a:p>
            <a:r>
              <a:rPr lang="it-IT" sz="28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 Fausto Ricchiuti</a:t>
            </a:r>
            <a:endParaRPr lang="it-IT" sz="2400" b="1" i="1" dirty="0">
              <a:solidFill>
                <a:srgbClr val="062F8A"/>
              </a:solidFill>
              <a:latin typeface="Bahnschrift SemiBold Condensed" panose="020B0502040204020203" pitchFamily="34" charset="0"/>
            </a:endParaRPr>
          </a:p>
          <a:p>
            <a:endParaRPr lang="it-IT" dirty="0"/>
          </a:p>
          <a:p>
            <a:endParaRPr lang="it-IT" dirty="0"/>
          </a:p>
          <a:p>
            <a:pPr algn="r"/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07 / 06 / 2022</a:t>
            </a:r>
            <a:endParaRPr lang="it-IT" b="1" i="1" dirty="0">
              <a:solidFill>
                <a:srgbClr val="062F8A"/>
              </a:solidFill>
              <a:latin typeface="Bahnschrift SemiBold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817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50"/>
    </mc:Choice>
    <mc:Fallback xmlns="">
      <p:transition spd="slow" advTm="7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75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75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750" fill="hold"/>
                                        <p:tgtEl>
                                          <p:spTgt spid="7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8">
            <a:extLst>
              <a:ext uri="{FF2B5EF4-FFF2-40B4-BE49-F238E27FC236}">
                <a16:creationId xmlns:a16="http://schemas.microsoft.com/office/drawing/2014/main" id="{FEE7A822-70F5-4CF7-939F-0A845CA37CA9}"/>
              </a:ext>
            </a:extLst>
          </p:cNvPr>
          <p:cNvSpPr/>
          <p:nvPr/>
        </p:nvSpPr>
        <p:spPr>
          <a:xfrm>
            <a:off x="638978" y="642813"/>
            <a:ext cx="10907913" cy="5572374"/>
          </a:xfrm>
          <a:prstGeom prst="rect">
            <a:avLst/>
          </a:prstGeom>
          <a:solidFill>
            <a:srgbClr val="D8CFC0"/>
          </a:solidFill>
          <a:ln w="76200">
            <a:solidFill>
              <a:srgbClr val="D8CF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AD9678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ACD3433B-6344-828B-D217-A9C25BC949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47" b="28947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FF0EBA89-194A-755A-C8BC-F58DB2F1EE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388290">
            <a:off x="5347889" y="754692"/>
            <a:ext cx="1736369" cy="1736369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FCF3F5A0-A89F-A028-4E71-C5ECFA61C6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4883" y="663498"/>
            <a:ext cx="3099425" cy="1101748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64E63EE0-9C17-53B3-0A99-AD9DEBF2160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" t="802" r="364" b="1182"/>
          <a:stretch/>
        </p:blipFill>
        <p:spPr>
          <a:xfrm>
            <a:off x="658414" y="1358019"/>
            <a:ext cx="10848703" cy="4128381"/>
          </a:xfrm>
          <a:prstGeom prst="rect">
            <a:avLst/>
          </a:prstGeom>
          <a:ln>
            <a:noFill/>
          </a:ln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1EB419F9-CC67-A9C5-A964-6BC1F93E8D59}"/>
              </a:ext>
            </a:extLst>
          </p:cNvPr>
          <p:cNvSpPr txBox="1"/>
          <p:nvPr/>
        </p:nvSpPr>
        <p:spPr>
          <a:xfrm>
            <a:off x="7136045" y="1622876"/>
            <a:ext cx="408910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300" b="1" i="1" u="sng" dirty="0">
                <a:solidFill>
                  <a:srgbClr val="AD9678"/>
                </a:solidFill>
                <a:latin typeface="Bahnschrift SemiBold Condensed" panose="020B0502040204020203" pitchFamily="34" charset="0"/>
              </a:rPr>
              <a:t>Trend Carriera Universitaria</a:t>
            </a:r>
            <a:endParaRPr lang="it-IT" sz="3300" dirty="0">
              <a:solidFill>
                <a:srgbClr val="AD967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172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DADA9C24-C3D9-1D6F-668B-200D46F07AA0}"/>
              </a:ext>
            </a:extLst>
          </p:cNvPr>
          <p:cNvSpPr/>
          <p:nvPr/>
        </p:nvSpPr>
        <p:spPr>
          <a:xfrm>
            <a:off x="638978" y="642813"/>
            <a:ext cx="10907913" cy="5572374"/>
          </a:xfrm>
          <a:prstGeom prst="rect">
            <a:avLst/>
          </a:prstGeom>
          <a:solidFill>
            <a:srgbClr val="D8CFC0"/>
          </a:solidFill>
          <a:ln w="76200">
            <a:solidFill>
              <a:srgbClr val="D8CF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AD9678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16790198-FA41-0400-6A22-36CACA3CE0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" t="802" r="364" b="1182"/>
          <a:stretch/>
        </p:blipFill>
        <p:spPr>
          <a:xfrm>
            <a:off x="658414" y="1358019"/>
            <a:ext cx="10848703" cy="4128381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20736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"/>
    </mc:Choice>
    <mc:Fallback xmlns="">
      <p:transition spd="slow" advTm="3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750" fill="hold"/>
                                        <p:tgtEl>
                                          <p:spTgt spid="6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AD9678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C43C24B-1F32-6798-DB51-4CDFE9339B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47" b="28947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FB967765-6581-C0B6-5B6D-149AC34011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4883" y="663498"/>
            <a:ext cx="3099425" cy="1101748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2D20C61B-9500-51AA-923E-5069F33588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388290">
            <a:off x="5347889" y="754692"/>
            <a:ext cx="1736369" cy="1736369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F96D9601-9A18-E3F7-F936-4F3DE9F7A88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" t="-4865" r="209" b="-4975"/>
          <a:stretch/>
        </p:blipFill>
        <p:spPr>
          <a:xfrm>
            <a:off x="3370158" y="2269276"/>
            <a:ext cx="5451684" cy="2319448"/>
          </a:xfrm>
          <a:prstGeom prst="rect">
            <a:avLst/>
          </a:prstGeom>
          <a:ln w="19050">
            <a:noFill/>
          </a:ln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41F98CF7-2923-9638-5F4B-CD53B1E2B506}"/>
              </a:ext>
            </a:extLst>
          </p:cNvPr>
          <p:cNvSpPr txBox="1"/>
          <p:nvPr/>
        </p:nvSpPr>
        <p:spPr>
          <a:xfrm>
            <a:off x="7136045" y="1622876"/>
            <a:ext cx="408910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300" b="1" i="1" u="sng" dirty="0">
                <a:solidFill>
                  <a:srgbClr val="AD9678"/>
                </a:solidFill>
                <a:latin typeface="Bahnschrift SemiBold Condensed" panose="020B0502040204020203" pitchFamily="34" charset="0"/>
              </a:rPr>
              <a:t>Trend Carriera Universitaria</a:t>
            </a:r>
            <a:endParaRPr lang="it-IT" sz="3300" dirty="0">
              <a:solidFill>
                <a:srgbClr val="AD9678"/>
              </a:solidFill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9908B51F-349E-5EF1-E9AE-EA8573B8D04A}"/>
              </a:ext>
            </a:extLst>
          </p:cNvPr>
          <p:cNvSpPr txBox="1"/>
          <p:nvPr/>
        </p:nvSpPr>
        <p:spPr>
          <a:xfrm>
            <a:off x="833451" y="2210522"/>
            <a:ext cx="6302594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 i="1" u="sng" dirty="0">
                <a:solidFill>
                  <a:srgbClr val="AD9678"/>
                </a:solidFill>
                <a:latin typeface="Bahnschrift SemiBold Condensed" panose="020B0502040204020203" pitchFamily="34" charset="0"/>
              </a:rPr>
              <a:t>Top Settori 2020/2021 :</a:t>
            </a:r>
            <a:endParaRPr lang="it-IT" sz="2800" b="1" i="1" u="sng" dirty="0">
              <a:solidFill>
                <a:srgbClr val="AD9678"/>
              </a:solidFill>
              <a:latin typeface="Bahnschrift SemiBold Condensed" panose="020B0502040204020203" pitchFamily="34" charset="0"/>
            </a:endParaRPr>
          </a:p>
          <a:p>
            <a:endParaRPr lang="it-IT" sz="1200" dirty="0"/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sz="2200" b="1" i="1" dirty="0">
                <a:solidFill>
                  <a:srgbClr val="AD9678"/>
                </a:solidFill>
                <a:latin typeface="Bahnschrift SemiBold Condensed" panose="020B0502040204020203" pitchFamily="34" charset="0"/>
              </a:rPr>
              <a:t>-  1</a:t>
            </a:r>
            <a:r>
              <a:rPr lang="it-IT" sz="2200" dirty="0">
                <a:solidFill>
                  <a:srgbClr val="8052CE"/>
                </a:solidFill>
              </a:rPr>
              <a:t> </a:t>
            </a:r>
            <a:r>
              <a:rPr lang="it-IT" sz="2200" dirty="0"/>
              <a:t>   </a:t>
            </a:r>
            <a:r>
              <a:rPr lang="it-IT" sz="2200" i="1" dirty="0">
                <a:solidFill>
                  <a:srgbClr val="61503B"/>
                </a:solidFill>
                <a:latin typeface="Bahnschrift SemiBold Condensed" panose="020B0502040204020203" pitchFamily="34" charset="0"/>
              </a:rPr>
              <a:t>Economico</a:t>
            </a:r>
            <a:r>
              <a:rPr lang="it-IT" sz="2400" i="1" dirty="0">
                <a:solidFill>
                  <a:srgbClr val="00B0F0"/>
                </a:solidFill>
                <a:latin typeface="Bahnschrift SemiBold Condensed" panose="020B0502040204020203" pitchFamily="34" charset="0"/>
              </a:rPr>
              <a:t> </a:t>
            </a:r>
            <a:endParaRPr lang="it-IT" sz="2400" i="1" dirty="0">
              <a:solidFill>
                <a:srgbClr val="062F8A"/>
              </a:solidFill>
              <a:latin typeface="Bahnschrift SemiBold Condensed" panose="020B0502040204020203" pitchFamily="34" charset="0"/>
            </a:endParaRPr>
          </a:p>
          <a:p>
            <a:endParaRPr lang="it-IT" sz="1400" b="1" i="1" dirty="0">
              <a:solidFill>
                <a:srgbClr val="00B0F0"/>
              </a:solidFill>
              <a:latin typeface="Bahnschrift SemiBold Condensed" panose="020B0502040204020203" pitchFamily="34" charset="0"/>
            </a:endParaRPr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sz="2200" b="1" i="1" dirty="0">
                <a:solidFill>
                  <a:srgbClr val="AD9678"/>
                </a:solidFill>
                <a:latin typeface="Bahnschrift SemiBold Condensed" panose="020B0502040204020203" pitchFamily="34" charset="0"/>
              </a:rPr>
              <a:t>-  2</a:t>
            </a:r>
            <a:r>
              <a:rPr lang="it-IT" sz="2200" b="1" i="1" dirty="0">
                <a:solidFill>
                  <a:srgbClr val="8052CE"/>
                </a:solidFill>
                <a:latin typeface="Bahnschrift SemiBold Condensed" panose="020B0502040204020203" pitchFamily="34" charset="0"/>
              </a:rPr>
              <a:t> </a:t>
            </a:r>
            <a:r>
              <a:rPr lang="it-IT" sz="2200" dirty="0"/>
              <a:t>  </a:t>
            </a:r>
            <a:r>
              <a:rPr lang="it-IT" sz="2200" b="1" i="1" dirty="0">
                <a:solidFill>
                  <a:srgbClr val="61503B"/>
                </a:solidFill>
                <a:latin typeface="Bahnschrift SemiBold Condensed" panose="020B0502040204020203" pitchFamily="34" charset="0"/>
              </a:rPr>
              <a:t>Ingegneria Industriale e dell’Informazione</a:t>
            </a:r>
            <a:endParaRPr lang="it-IT" sz="2200" b="1" i="1" dirty="0">
              <a:solidFill>
                <a:srgbClr val="FFDF00"/>
              </a:solidFill>
              <a:latin typeface="Bahnschrift SemiBold Condensed" panose="020B0502040204020203" pitchFamily="34" charset="0"/>
            </a:endParaRPr>
          </a:p>
          <a:p>
            <a:endParaRPr lang="it-IT" sz="1400" b="1" i="1" dirty="0">
              <a:solidFill>
                <a:srgbClr val="00B0F0"/>
              </a:solidFill>
              <a:latin typeface="Bahnschrift SemiBold Condensed" panose="020B0502040204020203" pitchFamily="34" charset="0"/>
            </a:endParaRPr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sz="2200" b="1" i="1" dirty="0">
                <a:solidFill>
                  <a:srgbClr val="AD9678"/>
                </a:solidFill>
                <a:latin typeface="Bahnschrift SemiBold Condensed" panose="020B0502040204020203" pitchFamily="34" charset="0"/>
              </a:rPr>
              <a:t>-  3</a:t>
            </a:r>
            <a:r>
              <a:rPr lang="it-IT" sz="22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</a:t>
            </a:r>
            <a:r>
              <a:rPr lang="it-IT" sz="2200" b="1" i="1" dirty="0">
                <a:solidFill>
                  <a:srgbClr val="61503B"/>
                </a:solidFill>
                <a:latin typeface="Bahnschrift SemiBold Condensed" panose="020B0502040204020203" pitchFamily="34" charset="0"/>
              </a:rPr>
              <a:t>Architettura e Ingegneria Civile</a:t>
            </a:r>
          </a:p>
          <a:p>
            <a:endParaRPr lang="it-IT" sz="1400" b="1" i="1" dirty="0">
              <a:solidFill>
                <a:srgbClr val="00B0F0"/>
              </a:solidFill>
              <a:latin typeface="Bahnschrift SemiBold Condensed" panose="020B0502040204020203" pitchFamily="34" charset="0"/>
            </a:endParaRPr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</a:t>
            </a:r>
            <a:endParaRPr lang="it-IT" b="1" i="1" dirty="0">
              <a:solidFill>
                <a:srgbClr val="61503B"/>
              </a:solidFill>
              <a:latin typeface="Bahnschrift SemiBold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2196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05347 C 0 0.07755 0.05781 0.10741 0.10521 0.10741 L 0.21068 0.10741 " pathEditMode="relative" rAng="0" ptsTypes="AAAA">
                                      <p:cBhvr>
                                        <p:cTn id="6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534" y="53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75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50"/>
                            </p:stCondLst>
                            <p:childTnLst>
                              <p:par>
                                <p:cTn id="2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uiExpand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AD9678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5BA119D1-DCB6-B751-81B7-CC6748F906C1}"/>
              </a:ext>
            </a:extLst>
          </p:cNvPr>
          <p:cNvSpPr/>
          <p:nvPr/>
        </p:nvSpPr>
        <p:spPr>
          <a:xfrm>
            <a:off x="638978" y="642813"/>
            <a:ext cx="10907913" cy="5572374"/>
          </a:xfrm>
          <a:prstGeom prst="rect">
            <a:avLst/>
          </a:prstGeom>
          <a:solidFill>
            <a:srgbClr val="D8CFC0"/>
          </a:solidFill>
          <a:ln w="76200">
            <a:solidFill>
              <a:srgbClr val="D8CF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ACD3433B-6344-828B-D217-A9C25BC949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47" b="28947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FF0EBA89-194A-755A-C8BC-F58DB2F1EE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388290">
            <a:off x="5347889" y="754692"/>
            <a:ext cx="1736369" cy="1736369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FCF3F5A0-A89F-A028-4E71-C5ECFA61C6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4883" y="663498"/>
            <a:ext cx="3099425" cy="1101748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64E63EE0-9C17-53B3-0A99-AD9DEBF2160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49" b="224"/>
          <a:stretch/>
        </p:blipFill>
        <p:spPr>
          <a:xfrm>
            <a:off x="625672" y="876300"/>
            <a:ext cx="10940655" cy="5105400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1EB419F9-CC67-A9C5-A964-6BC1F93E8D59}"/>
              </a:ext>
            </a:extLst>
          </p:cNvPr>
          <p:cNvSpPr txBox="1"/>
          <p:nvPr/>
        </p:nvSpPr>
        <p:spPr>
          <a:xfrm>
            <a:off x="7136045" y="1622876"/>
            <a:ext cx="408910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300" b="1" i="1" u="sng" dirty="0">
                <a:solidFill>
                  <a:srgbClr val="AD9678"/>
                </a:solidFill>
                <a:latin typeface="Bahnschrift SemiBold Condensed" panose="020B0502040204020203" pitchFamily="34" charset="0"/>
              </a:rPr>
              <a:t>Trend Carriera Universitaria</a:t>
            </a:r>
            <a:endParaRPr lang="it-IT" sz="3300" dirty="0">
              <a:solidFill>
                <a:srgbClr val="AD967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423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8052CE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D3648E0F-BCC3-F807-5CF2-75EBE8945797}"/>
              </a:ext>
            </a:extLst>
          </p:cNvPr>
          <p:cNvSpPr txBox="1"/>
          <p:nvPr/>
        </p:nvSpPr>
        <p:spPr>
          <a:xfrm>
            <a:off x="632690" y="3308140"/>
            <a:ext cx="1092661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6600" b="1" i="1" u="sng" dirty="0">
                <a:solidFill>
                  <a:srgbClr val="8052CE"/>
                </a:solidFill>
                <a:latin typeface="Bahnschrift SemiBold Condensed" panose="020B0502040204020203" pitchFamily="34" charset="0"/>
              </a:rPr>
              <a:t>Trend Studenti Fuori Sede</a:t>
            </a:r>
            <a:endParaRPr lang="it-IT" sz="3600" b="1" i="1" dirty="0">
              <a:solidFill>
                <a:srgbClr val="8052CE"/>
              </a:solidFill>
              <a:latin typeface="Bahnschrift SemiBold Condensed" panose="020B0502040204020203" pitchFamily="34" charset="0"/>
            </a:endParaRPr>
          </a:p>
          <a:p>
            <a:pPr algn="ctr"/>
            <a:endParaRPr lang="it-IT" b="1" i="1" dirty="0">
              <a:solidFill>
                <a:srgbClr val="00B0F0"/>
              </a:solidFill>
              <a:latin typeface="Bahnschrift SemiBold Condensed" panose="020B0502040204020203" pitchFamily="34" charset="0"/>
            </a:endParaRP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AEB5BF3A-FDED-9D5C-4C6C-A8E9E80320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41" b="28941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8F63A918-ED92-A655-154B-767CBF1F82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4883" y="663364"/>
            <a:ext cx="3099425" cy="1102017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340D5975-6CBC-C23A-DA29-5FB27A9D26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388290">
            <a:off x="5347889" y="754692"/>
            <a:ext cx="1736369" cy="1736369"/>
          </a:xfrm>
          <a:prstGeom prst="rect">
            <a:avLst/>
          </a:prstGeom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72C2704C-425D-BD56-7A27-64859C21F6CA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AD9678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D053B0EC-C266-BE71-C8DA-44537B02281D}"/>
              </a:ext>
            </a:extLst>
          </p:cNvPr>
          <p:cNvSpPr/>
          <p:nvPr/>
        </p:nvSpPr>
        <p:spPr>
          <a:xfrm>
            <a:off x="638978" y="642813"/>
            <a:ext cx="10907913" cy="5572374"/>
          </a:xfrm>
          <a:prstGeom prst="rect">
            <a:avLst/>
          </a:prstGeom>
          <a:solidFill>
            <a:srgbClr val="D8CFC0"/>
          </a:solidFill>
          <a:ln w="76200">
            <a:solidFill>
              <a:srgbClr val="D8CF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17" name="Immagine 16">
            <a:extLst>
              <a:ext uri="{FF2B5EF4-FFF2-40B4-BE49-F238E27FC236}">
                <a16:creationId xmlns:a16="http://schemas.microsoft.com/office/drawing/2014/main" id="{93F8DFDC-02B6-6D00-7AF6-A38EFB888DB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" b="36"/>
          <a:stretch/>
        </p:blipFill>
        <p:spPr>
          <a:xfrm>
            <a:off x="625672" y="876300"/>
            <a:ext cx="10940655" cy="5105400"/>
          </a:xfrm>
          <a:prstGeom prst="rect">
            <a:avLst/>
          </a:prstGeom>
          <a:ln w="19050">
            <a:noFill/>
          </a:ln>
        </p:spPr>
      </p:pic>
    </p:spTree>
    <p:extLst>
      <p:ext uri="{BB962C8B-B14F-4D97-AF65-F5344CB8AC3E}">
        <p14:creationId xmlns:p14="http://schemas.microsoft.com/office/powerpoint/2010/main" val="3359172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1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5" grpId="0" animBg="1"/>
      <p:bldP spid="1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8052CE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C43C24B-1F32-6798-DB51-4CDFE9339B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41" b="28941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FB967765-6581-C0B6-5B6D-149AC34011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4883" y="663364"/>
            <a:ext cx="3099425" cy="1102017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2D20C61B-9500-51AA-923E-5069F33588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388290">
            <a:off x="5347889" y="754692"/>
            <a:ext cx="1736369" cy="1736369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67A73967-EDDE-AC12-AF14-E07E987F7191}"/>
              </a:ext>
            </a:extLst>
          </p:cNvPr>
          <p:cNvSpPr txBox="1"/>
          <p:nvPr/>
        </p:nvSpPr>
        <p:spPr>
          <a:xfrm>
            <a:off x="632690" y="3308140"/>
            <a:ext cx="1092661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6600" b="1" i="1" u="sng" dirty="0">
                <a:solidFill>
                  <a:srgbClr val="8052CE"/>
                </a:solidFill>
                <a:latin typeface="Bahnschrift SemiBold Condensed" panose="020B0502040204020203" pitchFamily="34" charset="0"/>
              </a:rPr>
              <a:t>Trend Studenti Fuori Sede</a:t>
            </a:r>
            <a:endParaRPr lang="it-IT" sz="3600" b="1" i="1" dirty="0">
              <a:solidFill>
                <a:srgbClr val="8052CE"/>
              </a:solidFill>
              <a:latin typeface="Bahnschrift SemiBold Condensed" panose="020B0502040204020203" pitchFamily="34" charset="0"/>
            </a:endParaRPr>
          </a:p>
          <a:p>
            <a:pPr algn="ctr"/>
            <a:endParaRPr lang="it-IT" b="1" i="1" dirty="0">
              <a:solidFill>
                <a:srgbClr val="00B0F0"/>
              </a:solidFill>
              <a:latin typeface="Bahnschrift SemiBold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216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750"/>
    </mc:Choice>
    <mc:Fallback xmlns="">
      <p:transition spd="slow" advClick="0" advTm="7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750" fill="hold"/>
                                        <p:tgtEl>
                                          <p:spTgt spid="9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8252CE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C43C24B-1F32-6798-DB51-4CDFE9339B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41" b="28941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FB967765-6581-C0B6-5B6D-149AC34011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5262" y="663498"/>
            <a:ext cx="3098666" cy="1101748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2D20C61B-9500-51AA-923E-5069F33588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388290">
            <a:off x="5347889" y="754692"/>
            <a:ext cx="1736369" cy="1736369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F96D9601-9A18-E3F7-F936-4F3DE9F7A88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0" t="-346" r="3068" b="450"/>
          <a:stretch/>
        </p:blipFill>
        <p:spPr>
          <a:xfrm>
            <a:off x="6029325" y="2667000"/>
            <a:ext cx="5153025" cy="2724150"/>
          </a:xfrm>
          <a:prstGeom prst="rect">
            <a:avLst/>
          </a:prstGeom>
          <a:ln w="19050">
            <a:noFill/>
          </a:ln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EAE34703-CC59-0683-31F6-4196896DE78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16" b="3316"/>
          <a:stretch/>
        </p:blipFill>
        <p:spPr>
          <a:xfrm>
            <a:off x="1206994" y="2372827"/>
            <a:ext cx="1677879" cy="958790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A613CFB0-6E96-91E8-A1B4-9028442E1BA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5" b="1805"/>
          <a:stretch/>
        </p:blipFill>
        <p:spPr>
          <a:xfrm>
            <a:off x="3377583" y="3560539"/>
            <a:ext cx="1677879" cy="958789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9398CF30-2F95-70A6-44C4-500F80B83BB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31" b="4031"/>
          <a:stretch/>
        </p:blipFill>
        <p:spPr>
          <a:xfrm>
            <a:off x="1206993" y="4754393"/>
            <a:ext cx="1677879" cy="958789"/>
          </a:xfrm>
          <a:prstGeom prst="rect">
            <a:avLst/>
          </a:prstGeom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FA62FBF1-ED12-15B2-AECB-91746112BBD8}"/>
              </a:ext>
            </a:extLst>
          </p:cNvPr>
          <p:cNvSpPr txBox="1"/>
          <p:nvPr/>
        </p:nvSpPr>
        <p:spPr>
          <a:xfrm>
            <a:off x="3070569" y="2322098"/>
            <a:ext cx="202928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rgbClr val="8252CE"/>
                </a:solidFill>
                <a:latin typeface="Bahnschrift SemiBold Condensed" panose="020B0502040204020203" pitchFamily="34" charset="0"/>
              </a:rPr>
              <a:t>2010/2011</a:t>
            </a:r>
            <a:endParaRPr lang="it-IT" b="1" dirty="0">
              <a:solidFill>
                <a:srgbClr val="8252CE"/>
              </a:solidFill>
              <a:latin typeface="Bahnschrift SemiBold Condensed" panose="020B0502040204020203" pitchFamily="34" charset="0"/>
            </a:endParaRPr>
          </a:p>
          <a:p>
            <a:r>
              <a:rPr lang="it-IT" b="1" dirty="0">
                <a:solidFill>
                  <a:srgbClr val="006EBD"/>
                </a:solidFill>
                <a:latin typeface="Bahnschrift SemiBold Condensed" panose="020B0502040204020203" pitchFamily="34" charset="0"/>
              </a:rPr>
              <a:t>Non Fuori Sede: 50,91%</a:t>
            </a:r>
            <a:r>
              <a:rPr lang="it-IT" dirty="0">
                <a:latin typeface="Bahnschrift SemiBold Condensed" panose="020B0502040204020203" pitchFamily="34" charset="0"/>
              </a:rPr>
              <a:t> </a:t>
            </a:r>
          </a:p>
          <a:p>
            <a:r>
              <a:rPr lang="it-IT" b="1" dirty="0">
                <a:solidFill>
                  <a:srgbClr val="EC2081"/>
                </a:solidFill>
                <a:latin typeface="Bahnschrift SemiBold Condensed" panose="020B0502040204020203" pitchFamily="34" charset="0"/>
              </a:rPr>
              <a:t>Fuori Sede: 49,09%</a:t>
            </a:r>
            <a:endParaRPr lang="it-IT" dirty="0">
              <a:solidFill>
                <a:srgbClr val="EC2081"/>
              </a:solidFill>
            </a:endParaRP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BEF81DE8-2A0E-E273-2D80-CCADB10B2216}"/>
              </a:ext>
            </a:extLst>
          </p:cNvPr>
          <p:cNvSpPr txBox="1"/>
          <p:nvPr/>
        </p:nvSpPr>
        <p:spPr>
          <a:xfrm>
            <a:off x="1290768" y="3535173"/>
            <a:ext cx="198489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rgbClr val="8252CE"/>
                </a:solidFill>
                <a:latin typeface="Bahnschrift SemiBold Condensed" panose="020B0502040204020203" pitchFamily="34" charset="0"/>
              </a:rPr>
              <a:t>2015/2016</a:t>
            </a:r>
            <a:endParaRPr lang="it-IT" b="1" dirty="0">
              <a:solidFill>
                <a:srgbClr val="8252CE"/>
              </a:solidFill>
              <a:latin typeface="Bahnschrift SemiBold Condensed" panose="020B0502040204020203" pitchFamily="34" charset="0"/>
            </a:endParaRPr>
          </a:p>
          <a:p>
            <a:r>
              <a:rPr lang="it-IT" b="1" dirty="0">
                <a:solidFill>
                  <a:srgbClr val="006EBD"/>
                </a:solidFill>
                <a:latin typeface="Bahnschrift SemiBold Condensed" panose="020B0502040204020203" pitchFamily="34" charset="0"/>
              </a:rPr>
              <a:t>Non Fuori Sede: 50,18%</a:t>
            </a:r>
            <a:endParaRPr lang="it-IT" dirty="0">
              <a:solidFill>
                <a:srgbClr val="006EBD"/>
              </a:solidFill>
              <a:latin typeface="Bahnschrift SemiBold Condensed" panose="020B0502040204020203" pitchFamily="34" charset="0"/>
            </a:endParaRPr>
          </a:p>
          <a:p>
            <a:r>
              <a:rPr lang="it-IT" b="1" dirty="0">
                <a:solidFill>
                  <a:srgbClr val="EC2081"/>
                </a:solidFill>
                <a:latin typeface="Bahnschrift SemiBold Condensed" panose="020B0502040204020203" pitchFamily="34" charset="0"/>
              </a:rPr>
              <a:t>Fuori Sede: 49,82%</a:t>
            </a:r>
            <a:r>
              <a:rPr lang="it-IT" dirty="0"/>
              <a:t> 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8B45686C-0017-AA0C-CD22-F2A8165799F8}"/>
              </a:ext>
            </a:extLst>
          </p:cNvPr>
          <p:cNvSpPr txBox="1"/>
          <p:nvPr/>
        </p:nvSpPr>
        <p:spPr>
          <a:xfrm>
            <a:off x="3070567" y="4697519"/>
            <a:ext cx="198489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rgbClr val="8252CE"/>
                </a:solidFill>
                <a:latin typeface="Bahnschrift SemiBold Condensed" panose="020B0502040204020203" pitchFamily="34" charset="0"/>
              </a:rPr>
              <a:t>2020/2021</a:t>
            </a:r>
            <a:endParaRPr lang="it-IT" b="1" dirty="0">
              <a:solidFill>
                <a:srgbClr val="8252CE"/>
              </a:solidFill>
              <a:latin typeface="Bahnschrift SemiBold Condensed" panose="020B0502040204020203" pitchFamily="34" charset="0"/>
            </a:endParaRPr>
          </a:p>
          <a:p>
            <a:r>
              <a:rPr lang="it-IT" b="1" dirty="0">
                <a:solidFill>
                  <a:srgbClr val="006EBD"/>
                </a:solidFill>
                <a:latin typeface="Bahnschrift SemiBold Condensed" panose="020B0502040204020203" pitchFamily="34" charset="0"/>
              </a:rPr>
              <a:t>Non Fuori Sede: 50,59%</a:t>
            </a:r>
            <a:endParaRPr lang="it-IT" dirty="0">
              <a:solidFill>
                <a:srgbClr val="006EBD"/>
              </a:solidFill>
              <a:latin typeface="Bahnschrift SemiBold Condensed" panose="020B0502040204020203" pitchFamily="34" charset="0"/>
            </a:endParaRPr>
          </a:p>
          <a:p>
            <a:r>
              <a:rPr lang="it-IT" b="1" dirty="0">
                <a:solidFill>
                  <a:srgbClr val="EC2081"/>
                </a:solidFill>
                <a:latin typeface="Bahnschrift SemiBold Condensed" panose="020B0502040204020203" pitchFamily="34" charset="0"/>
              </a:rPr>
              <a:t>Fuori Sede: 49,41%</a:t>
            </a:r>
            <a:r>
              <a:rPr lang="it-IT" dirty="0"/>
              <a:t> </a:t>
            </a: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0D145C93-3558-E965-13A0-47D1D9028226}"/>
              </a:ext>
            </a:extLst>
          </p:cNvPr>
          <p:cNvSpPr txBox="1"/>
          <p:nvPr/>
        </p:nvSpPr>
        <p:spPr>
          <a:xfrm>
            <a:off x="632691" y="3639426"/>
            <a:ext cx="1092661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300" b="1" i="1" u="sng" dirty="0">
                <a:solidFill>
                  <a:srgbClr val="8252CE"/>
                </a:solidFill>
                <a:latin typeface="Bahnschrift SemiBold Condensed" panose="020B0502040204020203" pitchFamily="34" charset="0"/>
              </a:rPr>
              <a:t>Trend Studenti Fuori Sede</a:t>
            </a:r>
          </a:p>
        </p:txBody>
      </p:sp>
    </p:spTree>
    <p:extLst>
      <p:ext uri="{BB962C8B-B14F-4D97-AF65-F5344CB8AC3E}">
        <p14:creationId xmlns:p14="http://schemas.microsoft.com/office/powerpoint/2010/main" val="2505634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2.96296E-6 L 0.12565 -2.96296E-6 C 0.18203 -2.96296E-6 0.25221 -0.08078 0.25221 -0.14629 L 0.25221 -0.29143 " pathEditMode="relative" rAng="0" ptsTypes="AAAA">
                                      <p:cBhvr>
                                        <p:cTn id="6" dur="1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604" y="-1458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500"/>
                            </p:stCondLst>
                            <p:childTnLst>
                              <p:par>
                                <p:cTn id="8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2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ttangolo 21">
            <a:extLst>
              <a:ext uri="{FF2B5EF4-FFF2-40B4-BE49-F238E27FC236}">
                <a16:creationId xmlns:a16="http://schemas.microsoft.com/office/drawing/2014/main" id="{3345BA2D-DA80-7906-4119-8563FCD2D5C3}"/>
              </a:ext>
            </a:extLst>
          </p:cNvPr>
          <p:cNvSpPr/>
          <p:nvPr/>
        </p:nvSpPr>
        <p:spPr>
          <a:xfrm>
            <a:off x="638978" y="642813"/>
            <a:ext cx="10907913" cy="5572374"/>
          </a:xfrm>
          <a:prstGeom prst="rect">
            <a:avLst/>
          </a:prstGeom>
          <a:solidFill>
            <a:srgbClr val="8252CE"/>
          </a:solidFill>
          <a:ln w="76200">
            <a:solidFill>
              <a:srgbClr val="8252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5" name="Immagine 14">
            <a:extLst>
              <a:ext uri="{FF2B5EF4-FFF2-40B4-BE49-F238E27FC236}">
                <a16:creationId xmlns:a16="http://schemas.microsoft.com/office/drawing/2014/main" id="{64E63EE0-9C17-53B3-0A99-AD9DEBF2160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6" r="2458"/>
          <a:stretch/>
        </p:blipFill>
        <p:spPr>
          <a:xfrm>
            <a:off x="450999" y="1342828"/>
            <a:ext cx="11283870" cy="4172344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8252CE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ACD3433B-6344-828B-D217-A9C25BC949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41" b="28941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FCF3F5A0-A89F-A028-4E71-C5ECFA61C6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5262" y="663498"/>
            <a:ext cx="3098666" cy="1101748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FF0EBA89-194A-755A-C8BC-F58DB2F1EE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388290">
            <a:off x="5347889" y="754692"/>
            <a:ext cx="1736369" cy="1736369"/>
          </a:xfrm>
          <a:prstGeom prst="rect">
            <a:avLst/>
          </a:prstGeom>
        </p:spPr>
      </p:pic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356B78EF-5488-FAAC-31DE-10480B7D85C9}"/>
              </a:ext>
            </a:extLst>
          </p:cNvPr>
          <p:cNvSpPr txBox="1"/>
          <p:nvPr/>
        </p:nvSpPr>
        <p:spPr>
          <a:xfrm>
            <a:off x="7136045" y="1622876"/>
            <a:ext cx="408910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300" b="1" i="1" u="sng" dirty="0">
                <a:solidFill>
                  <a:srgbClr val="8252CE"/>
                </a:solidFill>
                <a:latin typeface="Bahnschrift SemiBold Condensed" panose="020B0502040204020203" pitchFamily="34" charset="0"/>
              </a:rPr>
              <a:t>Trend Studenti Fuori Sede</a:t>
            </a:r>
            <a:endParaRPr lang="it-IT" sz="3300" dirty="0">
              <a:solidFill>
                <a:srgbClr val="8252CE"/>
              </a:solidFill>
            </a:endParaRPr>
          </a:p>
        </p:txBody>
      </p:sp>
      <p:pic>
        <p:nvPicPr>
          <p:cNvPr id="23" name="Immagine 22">
            <a:extLst>
              <a:ext uri="{FF2B5EF4-FFF2-40B4-BE49-F238E27FC236}">
                <a16:creationId xmlns:a16="http://schemas.microsoft.com/office/drawing/2014/main" id="{AEC92F32-93D4-9AF7-31BC-80E99D7AB11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16" b="3316"/>
          <a:stretch/>
        </p:blipFill>
        <p:spPr>
          <a:xfrm>
            <a:off x="1206994" y="2372827"/>
            <a:ext cx="1677879" cy="958790"/>
          </a:xfrm>
          <a:prstGeom prst="rect">
            <a:avLst/>
          </a:prstGeom>
        </p:spPr>
      </p:pic>
      <p:pic>
        <p:nvPicPr>
          <p:cNvPr id="24" name="Immagine 23">
            <a:extLst>
              <a:ext uri="{FF2B5EF4-FFF2-40B4-BE49-F238E27FC236}">
                <a16:creationId xmlns:a16="http://schemas.microsoft.com/office/drawing/2014/main" id="{12084D55-5382-4B9C-17BD-E7CE39B5730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5" b="1805"/>
          <a:stretch/>
        </p:blipFill>
        <p:spPr>
          <a:xfrm>
            <a:off x="3377583" y="3560539"/>
            <a:ext cx="1677879" cy="958789"/>
          </a:xfrm>
          <a:prstGeom prst="rect">
            <a:avLst/>
          </a:prstGeom>
        </p:spPr>
      </p:pic>
      <p:pic>
        <p:nvPicPr>
          <p:cNvPr id="25" name="Immagine 24">
            <a:extLst>
              <a:ext uri="{FF2B5EF4-FFF2-40B4-BE49-F238E27FC236}">
                <a16:creationId xmlns:a16="http://schemas.microsoft.com/office/drawing/2014/main" id="{DBE472E1-8CEF-36B5-5ED0-8973C558881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31" b="4031"/>
          <a:stretch/>
        </p:blipFill>
        <p:spPr>
          <a:xfrm>
            <a:off x="1206993" y="4754393"/>
            <a:ext cx="1677879" cy="958789"/>
          </a:xfrm>
          <a:prstGeom prst="rect">
            <a:avLst/>
          </a:prstGeom>
        </p:spPr>
      </p:pic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523F1C53-6978-EF00-6F2F-162CC292BFEF}"/>
              </a:ext>
            </a:extLst>
          </p:cNvPr>
          <p:cNvSpPr txBox="1"/>
          <p:nvPr/>
        </p:nvSpPr>
        <p:spPr>
          <a:xfrm>
            <a:off x="3070569" y="2322098"/>
            <a:ext cx="202928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rgbClr val="8252CE"/>
                </a:solidFill>
                <a:latin typeface="Bahnschrift SemiBold Condensed" panose="020B0502040204020203" pitchFamily="34" charset="0"/>
              </a:rPr>
              <a:t>2010/2011</a:t>
            </a:r>
            <a:endParaRPr lang="it-IT" b="1" dirty="0">
              <a:solidFill>
                <a:srgbClr val="8252CE"/>
              </a:solidFill>
              <a:latin typeface="Bahnschrift SemiBold Condensed" panose="020B0502040204020203" pitchFamily="34" charset="0"/>
            </a:endParaRPr>
          </a:p>
          <a:p>
            <a:r>
              <a:rPr lang="it-IT" b="1" dirty="0">
                <a:solidFill>
                  <a:srgbClr val="006EBD"/>
                </a:solidFill>
                <a:latin typeface="Bahnschrift SemiBold Condensed" panose="020B0502040204020203" pitchFamily="34" charset="0"/>
              </a:rPr>
              <a:t>Non Fuori Sede: 50,91%</a:t>
            </a:r>
            <a:r>
              <a:rPr lang="it-IT" dirty="0">
                <a:latin typeface="Bahnschrift SemiBold Condensed" panose="020B0502040204020203" pitchFamily="34" charset="0"/>
              </a:rPr>
              <a:t> </a:t>
            </a:r>
          </a:p>
          <a:p>
            <a:r>
              <a:rPr lang="it-IT" b="1" dirty="0">
                <a:solidFill>
                  <a:srgbClr val="EC2081"/>
                </a:solidFill>
                <a:latin typeface="Bahnschrift SemiBold Condensed" panose="020B0502040204020203" pitchFamily="34" charset="0"/>
              </a:rPr>
              <a:t>Fuori Sede: 49,09%</a:t>
            </a:r>
            <a:endParaRPr lang="it-IT" dirty="0">
              <a:solidFill>
                <a:srgbClr val="EC2081"/>
              </a:solidFill>
            </a:endParaRP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9122FE37-21EC-2C81-9B2D-B67D0CAC834E}"/>
              </a:ext>
            </a:extLst>
          </p:cNvPr>
          <p:cNvSpPr txBox="1"/>
          <p:nvPr/>
        </p:nvSpPr>
        <p:spPr>
          <a:xfrm>
            <a:off x="1290768" y="3535173"/>
            <a:ext cx="198489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rgbClr val="8252CE"/>
                </a:solidFill>
                <a:latin typeface="Bahnschrift SemiBold Condensed" panose="020B0502040204020203" pitchFamily="34" charset="0"/>
              </a:rPr>
              <a:t>2010/2011</a:t>
            </a:r>
            <a:endParaRPr lang="it-IT" b="1" dirty="0">
              <a:solidFill>
                <a:srgbClr val="8252CE"/>
              </a:solidFill>
              <a:latin typeface="Bahnschrift SemiBold Condensed" panose="020B0502040204020203" pitchFamily="34" charset="0"/>
            </a:endParaRPr>
          </a:p>
          <a:p>
            <a:r>
              <a:rPr lang="it-IT" b="1" dirty="0">
                <a:solidFill>
                  <a:srgbClr val="006EBD"/>
                </a:solidFill>
                <a:latin typeface="Bahnschrift SemiBold Condensed" panose="020B0502040204020203" pitchFamily="34" charset="0"/>
              </a:rPr>
              <a:t>Non Fuori Sede: 50,91%</a:t>
            </a:r>
            <a:r>
              <a:rPr lang="it-IT" dirty="0">
                <a:latin typeface="Bahnschrift SemiBold Condensed" panose="020B0502040204020203" pitchFamily="34" charset="0"/>
              </a:rPr>
              <a:t> </a:t>
            </a:r>
          </a:p>
          <a:p>
            <a:r>
              <a:rPr lang="it-IT" b="1" dirty="0">
                <a:solidFill>
                  <a:srgbClr val="EC2081"/>
                </a:solidFill>
                <a:latin typeface="Bahnschrift SemiBold Condensed" panose="020B0502040204020203" pitchFamily="34" charset="0"/>
              </a:rPr>
              <a:t>Fuori Sede: 49,09%</a:t>
            </a:r>
            <a:endParaRPr lang="it-IT" dirty="0">
              <a:solidFill>
                <a:srgbClr val="EC2081"/>
              </a:solidFill>
            </a:endParaRP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487844C9-2BB3-929C-ACC5-CAA2F1748085}"/>
              </a:ext>
            </a:extLst>
          </p:cNvPr>
          <p:cNvSpPr txBox="1"/>
          <p:nvPr/>
        </p:nvSpPr>
        <p:spPr>
          <a:xfrm>
            <a:off x="3070567" y="4697519"/>
            <a:ext cx="198489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rgbClr val="8252CE"/>
                </a:solidFill>
                <a:latin typeface="Bahnschrift SemiBold Condensed" panose="020B0502040204020203" pitchFamily="34" charset="0"/>
              </a:rPr>
              <a:t>2010/2011</a:t>
            </a:r>
            <a:endParaRPr lang="it-IT" b="1" dirty="0">
              <a:solidFill>
                <a:srgbClr val="8252CE"/>
              </a:solidFill>
              <a:latin typeface="Bahnschrift SemiBold Condensed" panose="020B0502040204020203" pitchFamily="34" charset="0"/>
            </a:endParaRPr>
          </a:p>
          <a:p>
            <a:r>
              <a:rPr lang="it-IT" b="1" dirty="0">
                <a:solidFill>
                  <a:srgbClr val="006EBD"/>
                </a:solidFill>
                <a:latin typeface="Bahnschrift SemiBold Condensed" panose="020B0502040204020203" pitchFamily="34" charset="0"/>
              </a:rPr>
              <a:t>Non Fuori Sede: 50,91%</a:t>
            </a:r>
            <a:r>
              <a:rPr lang="it-IT" dirty="0">
                <a:latin typeface="Bahnschrift SemiBold Condensed" panose="020B0502040204020203" pitchFamily="34" charset="0"/>
              </a:rPr>
              <a:t> </a:t>
            </a:r>
          </a:p>
          <a:p>
            <a:r>
              <a:rPr lang="it-IT" b="1" dirty="0">
                <a:solidFill>
                  <a:srgbClr val="EC2081"/>
                </a:solidFill>
                <a:latin typeface="Bahnschrift SemiBold Condensed" panose="020B0502040204020203" pitchFamily="34" charset="0"/>
              </a:rPr>
              <a:t>Fuori Sede: 49,09%</a:t>
            </a:r>
            <a:endParaRPr lang="it-IT" dirty="0">
              <a:solidFill>
                <a:srgbClr val="EC2081"/>
              </a:solidFill>
            </a:endParaRPr>
          </a:p>
        </p:txBody>
      </p:sp>
      <p:pic>
        <p:nvPicPr>
          <p:cNvPr id="29" name="Immagine 28">
            <a:extLst>
              <a:ext uri="{FF2B5EF4-FFF2-40B4-BE49-F238E27FC236}">
                <a16:creationId xmlns:a16="http://schemas.microsoft.com/office/drawing/2014/main" id="{3B37EE89-4B04-5149-9B75-387E40EC6050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0" t="-346" r="3068" b="450"/>
          <a:stretch/>
        </p:blipFill>
        <p:spPr>
          <a:xfrm>
            <a:off x="6029325" y="2667000"/>
            <a:ext cx="5153025" cy="2724150"/>
          </a:xfrm>
          <a:prstGeom prst="rect">
            <a:avLst/>
          </a:prstGeom>
          <a:ln w="19050">
            <a:noFill/>
          </a:ln>
        </p:spPr>
      </p:pic>
    </p:spTree>
    <p:extLst>
      <p:ext uri="{BB962C8B-B14F-4D97-AF65-F5344CB8AC3E}">
        <p14:creationId xmlns:p14="http://schemas.microsoft.com/office/powerpoint/2010/main" val="615377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4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42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75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0" grpId="0"/>
      <p:bldP spid="26" grpId="0"/>
      <p:bldP spid="27" grpId="0"/>
      <p:bldP spid="2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8252CE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7101EFEB-BD53-7F71-38C9-42CB6312C921}"/>
              </a:ext>
            </a:extLst>
          </p:cNvPr>
          <p:cNvSpPr/>
          <p:nvPr/>
        </p:nvSpPr>
        <p:spPr>
          <a:xfrm>
            <a:off x="638978" y="642813"/>
            <a:ext cx="10907913" cy="5572374"/>
          </a:xfrm>
          <a:prstGeom prst="rect">
            <a:avLst/>
          </a:prstGeom>
          <a:solidFill>
            <a:srgbClr val="8252CE"/>
          </a:solidFill>
          <a:ln w="76200">
            <a:solidFill>
              <a:srgbClr val="8252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F2CF5151-3B80-B3E9-EEB7-D35D87C399C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4" r="2255"/>
          <a:stretch/>
        </p:blipFill>
        <p:spPr>
          <a:xfrm>
            <a:off x="503068" y="1358027"/>
            <a:ext cx="11185864" cy="4141946"/>
          </a:xfrm>
          <a:prstGeom prst="rect">
            <a:avLst/>
          </a:prstGeom>
          <a:ln w="19050">
            <a:noFill/>
          </a:ln>
        </p:spPr>
      </p:pic>
    </p:spTree>
    <p:extLst>
      <p:ext uri="{BB962C8B-B14F-4D97-AF65-F5344CB8AC3E}">
        <p14:creationId xmlns:p14="http://schemas.microsoft.com/office/powerpoint/2010/main" val="2310559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"/>
    </mc:Choice>
    <mc:Fallback xmlns="">
      <p:transition spd="slow" advTm="3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" fill="hold"/>
                                        <p:tgtEl>
                                          <p:spTgt spid="4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8252CE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C43C24B-1F32-6798-DB51-4CDFE9339B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41" b="28941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FB967765-6581-C0B6-5B6D-149AC34011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5262" y="663498"/>
            <a:ext cx="3098666" cy="1101748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2D20C61B-9500-51AA-923E-5069F33588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388290">
            <a:off x="5347889" y="754692"/>
            <a:ext cx="1736369" cy="1736369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41F98CF7-2923-9638-5F4B-CD53B1E2B506}"/>
              </a:ext>
            </a:extLst>
          </p:cNvPr>
          <p:cNvSpPr txBox="1"/>
          <p:nvPr/>
        </p:nvSpPr>
        <p:spPr>
          <a:xfrm>
            <a:off x="7136045" y="1622876"/>
            <a:ext cx="408910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300" b="1" i="1" u="sng" dirty="0">
                <a:solidFill>
                  <a:srgbClr val="8252CE"/>
                </a:solidFill>
                <a:latin typeface="Bahnschrift SemiBold Condensed" panose="020B0502040204020203" pitchFamily="34" charset="0"/>
              </a:rPr>
              <a:t>Trend Studenti Fuori Sede</a:t>
            </a:r>
            <a:endParaRPr lang="it-IT" sz="3300" dirty="0">
              <a:solidFill>
                <a:srgbClr val="8252CE"/>
              </a:solidFill>
            </a:endParaRP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DF9A0173-C21F-E5EC-F0F1-7D323F5B7C44}"/>
              </a:ext>
            </a:extLst>
          </p:cNvPr>
          <p:cNvSpPr txBox="1"/>
          <p:nvPr/>
        </p:nvSpPr>
        <p:spPr>
          <a:xfrm>
            <a:off x="833451" y="1930652"/>
            <a:ext cx="3907225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 i="1" u="sng" dirty="0">
                <a:solidFill>
                  <a:srgbClr val="8052CE"/>
                </a:solidFill>
                <a:latin typeface="Bahnschrift SemiBold Condensed" panose="020B0502040204020203" pitchFamily="34" charset="0"/>
              </a:rPr>
              <a:t>Atenei di Interesse :</a:t>
            </a:r>
            <a:endParaRPr lang="it-IT" sz="2800" b="1" i="1" u="sng" dirty="0">
              <a:solidFill>
                <a:srgbClr val="8052CE"/>
              </a:solidFill>
              <a:latin typeface="Bahnschrift SemiBold Condensed" panose="020B0502040204020203" pitchFamily="34" charset="0"/>
            </a:endParaRPr>
          </a:p>
          <a:p>
            <a:endParaRPr lang="it-IT" sz="1200" dirty="0"/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sz="2400" b="1" i="1" dirty="0">
                <a:solidFill>
                  <a:srgbClr val="8052CE"/>
                </a:solidFill>
                <a:latin typeface="Bahnschrift SemiBold Condensed" panose="020B0502040204020203" pitchFamily="34" charset="0"/>
              </a:rPr>
              <a:t>-  1</a:t>
            </a:r>
            <a:r>
              <a:rPr lang="it-IT" dirty="0">
                <a:solidFill>
                  <a:srgbClr val="8052CE"/>
                </a:solidFill>
              </a:rPr>
              <a:t> </a:t>
            </a:r>
            <a:r>
              <a:rPr lang="it-IT" dirty="0"/>
              <a:t>    </a:t>
            </a:r>
            <a:r>
              <a:rPr lang="it-IT" sz="2400" i="1" dirty="0">
                <a:solidFill>
                  <a:srgbClr val="F1BDFF"/>
                </a:solidFill>
                <a:latin typeface="Bahnschrift SemiBold Condensed" panose="020B0502040204020203" pitchFamily="34" charset="0"/>
              </a:rPr>
              <a:t>Bologna</a:t>
            </a:r>
            <a:r>
              <a:rPr lang="it-IT" sz="2400" i="1" dirty="0">
                <a:solidFill>
                  <a:srgbClr val="00B0F0"/>
                </a:solidFill>
                <a:latin typeface="Bahnschrift SemiBold Condensed" panose="020B0502040204020203" pitchFamily="34" charset="0"/>
              </a:rPr>
              <a:t> </a:t>
            </a:r>
            <a:endParaRPr lang="it-IT" sz="2400" i="1" dirty="0">
              <a:solidFill>
                <a:srgbClr val="062F8A"/>
              </a:solidFill>
              <a:latin typeface="Bahnschrift SemiBold Condensed" panose="020B0502040204020203" pitchFamily="34" charset="0"/>
            </a:endParaRPr>
          </a:p>
          <a:p>
            <a:endParaRPr lang="it-IT" sz="1400" b="1" i="1" dirty="0">
              <a:solidFill>
                <a:srgbClr val="00B0F0"/>
              </a:solidFill>
              <a:latin typeface="Bahnschrift SemiBold Condensed" panose="020B0502040204020203" pitchFamily="34" charset="0"/>
            </a:endParaRPr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sz="2400" b="1" i="1" dirty="0">
                <a:solidFill>
                  <a:srgbClr val="8052CE"/>
                </a:solidFill>
                <a:latin typeface="Bahnschrift SemiBold Condensed" panose="020B0502040204020203" pitchFamily="34" charset="0"/>
              </a:rPr>
              <a:t>-  2</a:t>
            </a:r>
            <a:r>
              <a:rPr lang="it-IT" b="1" i="1" dirty="0">
                <a:solidFill>
                  <a:srgbClr val="8052CE"/>
                </a:solidFill>
                <a:latin typeface="Bahnschrift SemiBold Condensed" panose="020B0502040204020203" pitchFamily="34" charset="0"/>
              </a:rPr>
              <a:t> </a:t>
            </a:r>
            <a:r>
              <a:rPr lang="it-IT" dirty="0"/>
              <a:t>   </a:t>
            </a:r>
            <a:r>
              <a:rPr lang="it-IT" sz="2400" b="1" i="1" dirty="0">
                <a:solidFill>
                  <a:srgbClr val="F1BDFF"/>
                </a:solidFill>
                <a:latin typeface="Bahnschrift SemiBold Condensed" panose="020B0502040204020203" pitchFamily="34" charset="0"/>
              </a:rPr>
              <a:t>Milano</a:t>
            </a:r>
          </a:p>
          <a:p>
            <a:endParaRPr lang="it-IT" sz="1400" b="1" i="1" dirty="0">
              <a:solidFill>
                <a:srgbClr val="00B0F0"/>
              </a:solidFill>
              <a:latin typeface="Bahnschrift SemiBold Condensed" panose="020B0502040204020203" pitchFamily="34" charset="0"/>
            </a:endParaRPr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sz="2400" b="1" i="1" dirty="0">
                <a:solidFill>
                  <a:srgbClr val="8052CE"/>
                </a:solidFill>
                <a:latin typeface="Bahnschrift SemiBold Condensed" panose="020B0502040204020203" pitchFamily="34" charset="0"/>
              </a:rPr>
              <a:t>-  3</a:t>
            </a:r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</a:t>
            </a:r>
            <a:r>
              <a:rPr lang="it-IT" sz="2400" b="1" i="1" dirty="0">
                <a:solidFill>
                  <a:srgbClr val="F1BDFF"/>
                </a:solidFill>
                <a:latin typeface="Bahnschrift SemiBold Condensed" panose="020B0502040204020203" pitchFamily="34" charset="0"/>
              </a:rPr>
              <a:t>Roma La Sapienza</a:t>
            </a:r>
          </a:p>
          <a:p>
            <a:endParaRPr lang="it-IT" sz="1400" b="1" i="1" dirty="0">
              <a:solidFill>
                <a:srgbClr val="00B0F0"/>
              </a:solidFill>
              <a:latin typeface="Bahnschrift SemiBold Condensed" panose="020B0502040204020203" pitchFamily="34" charset="0"/>
            </a:endParaRPr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sz="2400" b="1" i="1" dirty="0">
                <a:solidFill>
                  <a:srgbClr val="8052CE"/>
                </a:solidFill>
                <a:latin typeface="Bahnschrift SemiBold Condensed" panose="020B0502040204020203" pitchFamily="34" charset="0"/>
              </a:rPr>
              <a:t>-  4</a:t>
            </a:r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</a:t>
            </a:r>
            <a:r>
              <a:rPr lang="it-IT" sz="2400" b="1" i="1" dirty="0">
                <a:solidFill>
                  <a:srgbClr val="F1BDFF"/>
                </a:solidFill>
                <a:latin typeface="Bahnschrift SemiBold Condensed" panose="020B0502040204020203" pitchFamily="34" charset="0"/>
              </a:rPr>
              <a:t>Napoli Federico II</a:t>
            </a:r>
          </a:p>
          <a:p>
            <a:endParaRPr lang="it-IT" sz="1400" b="1" i="1" dirty="0">
              <a:solidFill>
                <a:srgbClr val="00B0F0"/>
              </a:solidFill>
              <a:latin typeface="Bahnschrift SemiBold Condensed" panose="020B0502040204020203" pitchFamily="34" charset="0"/>
            </a:endParaRPr>
          </a:p>
        </p:txBody>
      </p:sp>
      <p:pic>
        <p:nvPicPr>
          <p:cNvPr id="20" name="Immagine 19">
            <a:extLst>
              <a:ext uri="{FF2B5EF4-FFF2-40B4-BE49-F238E27FC236}">
                <a16:creationId xmlns:a16="http://schemas.microsoft.com/office/drawing/2014/main" id="{A8AAE6D8-5B99-97EF-A942-2992A2AA8D7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6" r="2274"/>
          <a:stretch/>
        </p:blipFill>
        <p:spPr>
          <a:xfrm>
            <a:off x="3283999" y="2372827"/>
            <a:ext cx="5624001" cy="2084213"/>
          </a:xfrm>
          <a:prstGeom prst="rect">
            <a:avLst/>
          </a:prstGeom>
          <a:ln w="19050">
            <a:noFill/>
          </a:ln>
        </p:spPr>
      </p:pic>
    </p:spTree>
    <p:extLst>
      <p:ext uri="{BB962C8B-B14F-4D97-AF65-F5344CB8AC3E}">
        <p14:creationId xmlns:p14="http://schemas.microsoft.com/office/powerpoint/2010/main" val="3900242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33333E-6 L 0 0.03217 C 0 0.04676 0.04388 0.06504 0.07995 0.06504 L 0.16016 0.06504 " pathEditMode="relative" rAng="0" ptsTypes="AAAA">
                                      <p:cBhvr>
                                        <p:cTn id="1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008" y="324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9" grpId="0" uiExpan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062F8A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C43C24B-1F32-6798-DB51-4CDFE9339BC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698" b="30184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pic>
        <p:nvPicPr>
          <p:cNvPr id="6" name="Immagine 5" descr="Immagine che contiene testo&#10;&#10;Descrizione generata automaticamente">
            <a:extLst>
              <a:ext uri="{FF2B5EF4-FFF2-40B4-BE49-F238E27FC236}">
                <a16:creationId xmlns:a16="http://schemas.microsoft.com/office/drawing/2014/main" id="{FB967765-6581-C0B6-5B6D-149AC34011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883" y="663364"/>
            <a:ext cx="3099425" cy="1102018"/>
          </a:xfrm>
          <a:prstGeom prst="rect">
            <a:avLst/>
          </a:prstGeom>
        </p:spPr>
      </p:pic>
      <p:pic>
        <p:nvPicPr>
          <p:cNvPr id="7" name="Immagine 6" descr="Immagine che contiene gara di atletica, sport&#10;&#10;Descrizione generata automaticamente">
            <a:extLst>
              <a:ext uri="{FF2B5EF4-FFF2-40B4-BE49-F238E27FC236}">
                <a16:creationId xmlns:a16="http://schemas.microsoft.com/office/drawing/2014/main" id="{0311EB68-46C8-4150-25CE-7C5FDC11E7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88290">
            <a:off x="2916123" y="2933118"/>
            <a:ext cx="1736369" cy="1736369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3F9F2979-E861-043D-DB8E-1DCBF4C6DD1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13" t="13915" r="17531"/>
          <a:stretch/>
        </p:blipFill>
        <p:spPr>
          <a:xfrm rot="21085205" flipH="1">
            <a:off x="2094034" y="3104305"/>
            <a:ext cx="2386528" cy="197838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062F8A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55B86ADD-B49B-3245-8BF8-64558167C6D9}"/>
              </a:ext>
            </a:extLst>
          </p:cNvPr>
          <p:cNvSpPr txBox="1"/>
          <p:nvPr/>
        </p:nvSpPr>
        <p:spPr>
          <a:xfrm>
            <a:off x="5296102" y="2542848"/>
            <a:ext cx="6058308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800" b="1" i="1" u="sng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Obiettivi :</a:t>
            </a:r>
            <a:endParaRPr lang="it-IT" sz="3200" b="1" i="1" u="sng" dirty="0">
              <a:solidFill>
                <a:srgbClr val="062F8A"/>
              </a:solidFill>
              <a:latin typeface="Bahnschrift SemiBold Condensed" panose="020B0502040204020203" pitchFamily="34" charset="0"/>
            </a:endParaRPr>
          </a:p>
          <a:p>
            <a:endParaRPr lang="it-IT" dirty="0"/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-  1</a:t>
            </a:r>
            <a:r>
              <a:rPr lang="it-IT" dirty="0"/>
              <a:t>     </a:t>
            </a:r>
            <a:r>
              <a:rPr lang="it-IT" sz="2400" i="1" dirty="0">
                <a:solidFill>
                  <a:srgbClr val="00B0F0"/>
                </a:solidFill>
                <a:latin typeface="Bahnschrift SemiBold Condensed" panose="020B0502040204020203" pitchFamily="34" charset="0"/>
              </a:rPr>
              <a:t>Descrivere gli attuali trend di Carriera Universitaria</a:t>
            </a:r>
          </a:p>
          <a:p>
            <a:endParaRPr lang="it-IT" i="1" dirty="0">
              <a:solidFill>
                <a:srgbClr val="00B0F0"/>
              </a:solidFill>
              <a:latin typeface="Bahnschrift SemiBold Condensed" panose="020B0502040204020203" pitchFamily="34" charset="0"/>
            </a:endParaRPr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-  2</a:t>
            </a:r>
            <a:r>
              <a:rPr lang="it-IT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</a:t>
            </a:r>
            <a:r>
              <a:rPr lang="it-IT" dirty="0"/>
              <a:t>   </a:t>
            </a:r>
            <a:r>
              <a:rPr lang="it-IT" sz="2400" b="1" i="1" dirty="0">
                <a:solidFill>
                  <a:srgbClr val="00B0F0"/>
                </a:solidFill>
                <a:latin typeface="Bahnschrift SemiBold Condensed" panose="020B0502040204020203" pitchFamily="34" charset="0"/>
              </a:rPr>
              <a:t>Descrivere la distribuzione degli Studenti Fuori Sede</a:t>
            </a:r>
          </a:p>
          <a:p>
            <a:endParaRPr lang="it-IT" b="1" i="1" dirty="0">
              <a:solidFill>
                <a:srgbClr val="00B0F0"/>
              </a:solidFill>
              <a:latin typeface="Bahnschrift SemiBold Condensed" panose="020B0502040204020203" pitchFamily="34" charset="0"/>
            </a:endParaRPr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-  3 </a:t>
            </a:r>
            <a:r>
              <a:rPr lang="it-IT" dirty="0"/>
              <a:t>   </a:t>
            </a:r>
            <a:r>
              <a:rPr lang="it-IT" sz="2400" i="1" dirty="0">
                <a:solidFill>
                  <a:srgbClr val="00B0F0"/>
                </a:solidFill>
                <a:latin typeface="Bahnschrift SemiBold Condensed" panose="020B0502040204020203" pitchFamily="34" charset="0"/>
              </a:rPr>
              <a:t>Prevedere i futuri trend di Immatricolazione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592035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3.33333E-6 L 0.09974 3.33333E-6 C 0.14427 3.33333E-6 0.19948 -0.08797 0.19948 -0.1588 L 0.19948 -0.3176 " pathEditMode="relative" rAng="0" ptsTypes="AAAA">
                                      <p:cBhvr>
                                        <p:cTn id="6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974" y="-1588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250"/>
                            </p:stCondLst>
                            <p:childTnLst>
                              <p:par>
                                <p:cTn id="8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8252CE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C43C24B-1F32-6798-DB51-4CDFE9339B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41" b="28941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FB967765-6581-C0B6-5B6D-149AC34011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5262" y="663498"/>
            <a:ext cx="3098666" cy="1101748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2D20C61B-9500-51AA-923E-5069F33588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388290">
            <a:off x="5347889" y="754692"/>
            <a:ext cx="1736369" cy="1736369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41F98CF7-2923-9638-5F4B-CD53B1E2B506}"/>
              </a:ext>
            </a:extLst>
          </p:cNvPr>
          <p:cNvSpPr txBox="1"/>
          <p:nvPr/>
        </p:nvSpPr>
        <p:spPr>
          <a:xfrm>
            <a:off x="7136045" y="1622876"/>
            <a:ext cx="408910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300" b="1" i="1" u="sng" dirty="0">
                <a:solidFill>
                  <a:srgbClr val="8252CE"/>
                </a:solidFill>
                <a:latin typeface="Bahnschrift SemiBold Condensed" panose="020B0502040204020203" pitchFamily="34" charset="0"/>
              </a:rPr>
              <a:t>Trend Studenti Fuori Sede</a:t>
            </a:r>
            <a:endParaRPr lang="it-IT" sz="3300" dirty="0">
              <a:solidFill>
                <a:srgbClr val="8252CE"/>
              </a:solidFill>
            </a:endParaRP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DF9A0173-C21F-E5EC-F0F1-7D323F5B7C44}"/>
              </a:ext>
            </a:extLst>
          </p:cNvPr>
          <p:cNvSpPr txBox="1"/>
          <p:nvPr/>
        </p:nvSpPr>
        <p:spPr>
          <a:xfrm>
            <a:off x="833451" y="1930652"/>
            <a:ext cx="3907225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 i="1" u="sng" dirty="0">
                <a:solidFill>
                  <a:srgbClr val="8052CE"/>
                </a:solidFill>
                <a:latin typeface="Bahnschrift SemiBold Condensed" panose="020B0502040204020203" pitchFamily="34" charset="0"/>
              </a:rPr>
              <a:t>Atenei di Interesse :</a:t>
            </a:r>
            <a:endParaRPr lang="it-IT" sz="2800" b="1" i="1" u="sng" dirty="0">
              <a:solidFill>
                <a:srgbClr val="8052CE"/>
              </a:solidFill>
              <a:latin typeface="Bahnschrift SemiBold Condensed" panose="020B0502040204020203" pitchFamily="34" charset="0"/>
            </a:endParaRPr>
          </a:p>
          <a:p>
            <a:endParaRPr lang="it-IT" sz="1200" dirty="0"/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sz="2400" b="1" i="1" dirty="0">
                <a:solidFill>
                  <a:srgbClr val="8052CE"/>
                </a:solidFill>
                <a:latin typeface="Bahnschrift SemiBold Condensed" panose="020B0502040204020203" pitchFamily="34" charset="0"/>
              </a:rPr>
              <a:t>-  1</a:t>
            </a:r>
            <a:r>
              <a:rPr lang="it-IT" dirty="0">
                <a:solidFill>
                  <a:srgbClr val="8052CE"/>
                </a:solidFill>
              </a:rPr>
              <a:t> </a:t>
            </a:r>
            <a:r>
              <a:rPr lang="it-IT" dirty="0"/>
              <a:t>    </a:t>
            </a:r>
            <a:r>
              <a:rPr lang="it-IT" sz="2400" i="1" dirty="0">
                <a:solidFill>
                  <a:srgbClr val="F1BDFF"/>
                </a:solidFill>
                <a:latin typeface="Bahnschrift SemiBold Condensed" panose="020B0502040204020203" pitchFamily="34" charset="0"/>
              </a:rPr>
              <a:t>Bologna</a:t>
            </a:r>
            <a:r>
              <a:rPr lang="it-IT" sz="2400" i="1" dirty="0">
                <a:solidFill>
                  <a:srgbClr val="00B0F0"/>
                </a:solidFill>
                <a:latin typeface="Bahnschrift SemiBold Condensed" panose="020B0502040204020203" pitchFamily="34" charset="0"/>
              </a:rPr>
              <a:t> </a:t>
            </a:r>
            <a:endParaRPr lang="it-IT" sz="2400" i="1" dirty="0">
              <a:solidFill>
                <a:srgbClr val="062F8A"/>
              </a:solidFill>
              <a:latin typeface="Bahnschrift SemiBold Condensed" panose="020B0502040204020203" pitchFamily="34" charset="0"/>
            </a:endParaRPr>
          </a:p>
          <a:p>
            <a:endParaRPr lang="it-IT" sz="1400" b="1" i="1" dirty="0">
              <a:solidFill>
                <a:srgbClr val="00B0F0"/>
              </a:solidFill>
              <a:latin typeface="Bahnschrift SemiBold Condensed" panose="020B0502040204020203" pitchFamily="34" charset="0"/>
            </a:endParaRPr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sz="2400" b="1" i="1" dirty="0">
                <a:solidFill>
                  <a:srgbClr val="8052CE"/>
                </a:solidFill>
                <a:latin typeface="Bahnschrift SemiBold Condensed" panose="020B0502040204020203" pitchFamily="34" charset="0"/>
              </a:rPr>
              <a:t>-  2</a:t>
            </a:r>
            <a:r>
              <a:rPr lang="it-IT" b="1" i="1" dirty="0">
                <a:solidFill>
                  <a:srgbClr val="8052CE"/>
                </a:solidFill>
                <a:latin typeface="Bahnschrift SemiBold Condensed" panose="020B0502040204020203" pitchFamily="34" charset="0"/>
              </a:rPr>
              <a:t> </a:t>
            </a:r>
            <a:r>
              <a:rPr lang="it-IT" dirty="0"/>
              <a:t>   </a:t>
            </a:r>
            <a:r>
              <a:rPr lang="it-IT" sz="2400" b="1" i="1" dirty="0">
                <a:solidFill>
                  <a:srgbClr val="F1BDFF"/>
                </a:solidFill>
                <a:latin typeface="Bahnschrift SemiBold Condensed" panose="020B0502040204020203" pitchFamily="34" charset="0"/>
              </a:rPr>
              <a:t>Milano</a:t>
            </a:r>
          </a:p>
          <a:p>
            <a:endParaRPr lang="it-IT" sz="1400" b="1" i="1" dirty="0">
              <a:solidFill>
                <a:srgbClr val="00B0F0"/>
              </a:solidFill>
              <a:latin typeface="Bahnschrift SemiBold Condensed" panose="020B0502040204020203" pitchFamily="34" charset="0"/>
            </a:endParaRPr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sz="2400" b="1" i="1" dirty="0">
                <a:solidFill>
                  <a:srgbClr val="8052CE"/>
                </a:solidFill>
                <a:latin typeface="Bahnschrift SemiBold Condensed" panose="020B0502040204020203" pitchFamily="34" charset="0"/>
              </a:rPr>
              <a:t>-  3</a:t>
            </a:r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</a:t>
            </a:r>
            <a:r>
              <a:rPr lang="it-IT" sz="2400" b="1" i="1" dirty="0">
                <a:solidFill>
                  <a:srgbClr val="F1BDFF"/>
                </a:solidFill>
                <a:latin typeface="Bahnschrift SemiBold Condensed" panose="020B0502040204020203" pitchFamily="34" charset="0"/>
              </a:rPr>
              <a:t>Roma La Sapienza</a:t>
            </a:r>
          </a:p>
          <a:p>
            <a:endParaRPr lang="it-IT" sz="1400" b="1" i="1" dirty="0">
              <a:solidFill>
                <a:srgbClr val="00B0F0"/>
              </a:solidFill>
              <a:latin typeface="Bahnschrift SemiBold Condensed" panose="020B0502040204020203" pitchFamily="34" charset="0"/>
            </a:endParaRPr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sz="2400" b="1" i="1" dirty="0">
                <a:solidFill>
                  <a:srgbClr val="8052CE"/>
                </a:solidFill>
                <a:latin typeface="Bahnschrift SemiBold Condensed" panose="020B0502040204020203" pitchFamily="34" charset="0"/>
              </a:rPr>
              <a:t>-  4</a:t>
            </a:r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</a:t>
            </a:r>
            <a:r>
              <a:rPr lang="it-IT" sz="2400" b="1" i="1" dirty="0">
                <a:solidFill>
                  <a:srgbClr val="F1BDFF"/>
                </a:solidFill>
                <a:latin typeface="Bahnschrift SemiBold Condensed" panose="020B0502040204020203" pitchFamily="34" charset="0"/>
              </a:rPr>
              <a:t>Napoli Federico II</a:t>
            </a:r>
          </a:p>
          <a:p>
            <a:endParaRPr lang="it-IT" sz="1400" b="1" i="1" dirty="0">
              <a:solidFill>
                <a:srgbClr val="00B0F0"/>
              </a:solidFill>
              <a:latin typeface="Bahnschrift SemiBold Condensed" panose="020B0502040204020203" pitchFamily="34" charset="0"/>
            </a:endParaRPr>
          </a:p>
        </p:txBody>
      </p:sp>
      <p:pic>
        <p:nvPicPr>
          <p:cNvPr id="20" name="Immagine 19">
            <a:extLst>
              <a:ext uri="{FF2B5EF4-FFF2-40B4-BE49-F238E27FC236}">
                <a16:creationId xmlns:a16="http://schemas.microsoft.com/office/drawing/2014/main" id="{A8AAE6D8-5B99-97EF-A942-2992A2AA8D7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6" r="2274"/>
          <a:stretch/>
        </p:blipFill>
        <p:spPr>
          <a:xfrm>
            <a:off x="5232728" y="2819198"/>
            <a:ext cx="5624001" cy="2084213"/>
          </a:xfrm>
          <a:prstGeom prst="rect">
            <a:avLst/>
          </a:prstGeom>
          <a:ln w="19050">
            <a:noFill/>
          </a:ln>
        </p:spPr>
      </p:pic>
      <p:pic>
        <p:nvPicPr>
          <p:cNvPr id="9" name="Immagine 8" descr="Immagine che contiene volante, mappa, trasporto, coltello da cucina&#10;&#10;Descrizione generata automaticamente">
            <a:extLst>
              <a:ext uri="{FF2B5EF4-FFF2-40B4-BE49-F238E27FC236}">
                <a16:creationId xmlns:a16="http://schemas.microsoft.com/office/drawing/2014/main" id="{C83FAACF-A6CC-0C3C-91AF-E08A01C24DE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9705" y="2237456"/>
            <a:ext cx="3448844" cy="4005965"/>
          </a:xfrm>
          <a:prstGeom prst="rect">
            <a:avLst/>
          </a:prstGeom>
        </p:spPr>
      </p:pic>
      <p:pic>
        <p:nvPicPr>
          <p:cNvPr id="14" name="Immagine 13" descr="Immagine che contiene volante, mappa, trasporto, coltello da cucina&#10;&#10;Descrizione generata automaticamente">
            <a:extLst>
              <a:ext uri="{FF2B5EF4-FFF2-40B4-BE49-F238E27FC236}">
                <a16:creationId xmlns:a16="http://schemas.microsoft.com/office/drawing/2014/main" id="{507F10FF-1EBD-016C-A63C-4549EB30256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32" t="15757" r="46153" b="66340"/>
          <a:stretch/>
        </p:blipFill>
        <p:spPr>
          <a:xfrm>
            <a:off x="8686799" y="2868705"/>
            <a:ext cx="1080000" cy="717179"/>
          </a:xfrm>
          <a:prstGeom prst="ellipse">
            <a:avLst/>
          </a:prstGeom>
        </p:spPr>
      </p:pic>
      <p:sp>
        <p:nvSpPr>
          <p:cNvPr id="15" name="Ovale 14">
            <a:extLst>
              <a:ext uri="{FF2B5EF4-FFF2-40B4-BE49-F238E27FC236}">
                <a16:creationId xmlns:a16="http://schemas.microsoft.com/office/drawing/2014/main" id="{687D3DD1-D40B-EB4A-C25B-EBCCD068C4AC}"/>
              </a:ext>
            </a:extLst>
          </p:cNvPr>
          <p:cNvSpPr/>
          <p:nvPr/>
        </p:nvSpPr>
        <p:spPr>
          <a:xfrm>
            <a:off x="8686799" y="2868705"/>
            <a:ext cx="1080000" cy="717178"/>
          </a:xfrm>
          <a:prstGeom prst="ellipse">
            <a:avLst/>
          </a:prstGeom>
          <a:noFill/>
          <a:ln w="38100">
            <a:solidFill>
              <a:srgbClr val="8252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0F178C93-F843-FC9F-83E7-93401B48D9C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798" y="3654745"/>
            <a:ext cx="585693" cy="585693"/>
          </a:xfrm>
          <a:prstGeom prst="rect">
            <a:avLst/>
          </a:prstGeom>
        </p:spPr>
      </p:pic>
      <p:pic>
        <p:nvPicPr>
          <p:cNvPr id="17" name="Immagine 16" descr="Immagine che contiene testo&#10;&#10;Descrizione generata automaticamente">
            <a:extLst>
              <a:ext uri="{FF2B5EF4-FFF2-40B4-BE49-F238E27FC236}">
                <a16:creationId xmlns:a16="http://schemas.microsoft.com/office/drawing/2014/main" id="{5E9AB9F5-8B84-05F1-A41B-1BB16A162671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068"/>
          <a:stretch/>
        </p:blipFill>
        <p:spPr>
          <a:xfrm>
            <a:off x="5680247" y="3082653"/>
            <a:ext cx="1781939" cy="448432"/>
          </a:xfrm>
          <a:prstGeom prst="rect">
            <a:avLst/>
          </a:prstGeom>
        </p:spPr>
      </p:pic>
      <p:pic>
        <p:nvPicPr>
          <p:cNvPr id="45" name="Immagine 44">
            <a:extLst>
              <a:ext uri="{FF2B5EF4-FFF2-40B4-BE49-F238E27FC236}">
                <a16:creationId xmlns:a16="http://schemas.microsoft.com/office/drawing/2014/main" id="{2AF1F394-343E-FD56-D47B-C873E6DCD27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0934" y="2073130"/>
            <a:ext cx="2851954" cy="3887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690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4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1000" fill="hold"/>
                                        <p:tgtEl>
                                          <p:spTgt spid="1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6" dur="1000" fill="hold"/>
                                        <p:tgtEl>
                                          <p:spTgt spid="1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36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1.85185E-6 L -8.33333E-7 0.06829 C -8.33333E-7 0.09884 -0.05911 0.13681 -0.10703 0.13681 L -0.21393 0.13681 " pathEditMode="relative" rAng="0" ptsTypes="AAAA">
                                      <p:cBhvr>
                                        <p:cTn id="2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703" y="6829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3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1.85185E-6 L -8.33333E-7 0.06829 C -8.33333E-7 0.09884 -0.05911 0.13681 -0.10703 0.13681 L -0.21393 0.13681 " pathEditMode="relative" rAng="0" ptsTypes="AAAA">
                                      <p:cBhvr>
                                        <p:cTn id="3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703" y="682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4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0"/>
                            </p:stCondLst>
                            <p:childTnLst>
                              <p:par>
                                <p:cTn id="42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22" presetClass="exit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5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2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5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5" grpId="0" animBg="1"/>
      <p:bldP spid="15" grpId="1" animBg="1"/>
      <p:bldP spid="15" grpId="2" animBg="1"/>
      <p:bldP spid="15" grpId="3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magine 21" descr="Immagine che contiene volante, mappa, trasporto, coltello da cucina&#10;&#10;Descrizione generata automaticamente">
            <a:extLst>
              <a:ext uri="{FF2B5EF4-FFF2-40B4-BE49-F238E27FC236}">
                <a16:creationId xmlns:a16="http://schemas.microsoft.com/office/drawing/2014/main" id="{65FC0263-FA7B-D843-28A2-110D918E36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9705" y="2237456"/>
            <a:ext cx="3448844" cy="4005965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8252CE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C43C24B-1F32-6798-DB51-4CDFE9339B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41" b="28941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FB967765-6581-C0B6-5B6D-149AC34011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5262" y="663498"/>
            <a:ext cx="3098666" cy="1101748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2D20C61B-9500-51AA-923E-5069F335883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388290">
            <a:off x="5347889" y="754692"/>
            <a:ext cx="1736369" cy="1736369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41F98CF7-2923-9638-5F4B-CD53B1E2B506}"/>
              </a:ext>
            </a:extLst>
          </p:cNvPr>
          <p:cNvSpPr txBox="1"/>
          <p:nvPr/>
        </p:nvSpPr>
        <p:spPr>
          <a:xfrm>
            <a:off x="7136045" y="1622876"/>
            <a:ext cx="408910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300" b="1" i="1" u="sng" dirty="0">
                <a:solidFill>
                  <a:srgbClr val="8252CE"/>
                </a:solidFill>
                <a:latin typeface="Bahnschrift SemiBold Condensed" panose="020B0502040204020203" pitchFamily="34" charset="0"/>
              </a:rPr>
              <a:t>Trend Studenti Fuori Sede</a:t>
            </a:r>
            <a:endParaRPr lang="it-IT" sz="3300" dirty="0">
              <a:solidFill>
                <a:srgbClr val="8252CE"/>
              </a:solidFill>
            </a:endParaRPr>
          </a:p>
        </p:txBody>
      </p:sp>
      <p:pic>
        <p:nvPicPr>
          <p:cNvPr id="9" name="Immagine 8" descr="Immagine che contiene volante, mappa, trasporto, coltello da cucina&#10;&#10;Descrizione generata automaticamente">
            <a:extLst>
              <a:ext uri="{FF2B5EF4-FFF2-40B4-BE49-F238E27FC236}">
                <a16:creationId xmlns:a16="http://schemas.microsoft.com/office/drawing/2014/main" id="{C83FAACF-A6CC-0C3C-91AF-E08A01C24DE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16" t="5347" r="61125" b="77010"/>
          <a:stretch/>
        </p:blipFill>
        <p:spPr>
          <a:xfrm>
            <a:off x="8544841" y="2451638"/>
            <a:ext cx="705600" cy="706762"/>
          </a:xfrm>
          <a:prstGeom prst="ellipse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5E9AB9F5-8B84-05F1-A41B-1BB16A16267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766" t="-10460" r="-3254" b="-8184"/>
          <a:stretch/>
        </p:blipFill>
        <p:spPr>
          <a:xfrm>
            <a:off x="5942316" y="2744605"/>
            <a:ext cx="1839943" cy="684395"/>
          </a:xfrm>
          <a:prstGeom prst="rect">
            <a:avLst/>
          </a:prstGeom>
        </p:spPr>
      </p:pic>
      <p:sp>
        <p:nvSpPr>
          <p:cNvPr id="21" name="Ovale 20">
            <a:extLst>
              <a:ext uri="{FF2B5EF4-FFF2-40B4-BE49-F238E27FC236}">
                <a16:creationId xmlns:a16="http://schemas.microsoft.com/office/drawing/2014/main" id="{E21AC49B-9FE7-EEF3-89B1-126AE735F7C4}"/>
              </a:ext>
            </a:extLst>
          </p:cNvPr>
          <p:cNvSpPr/>
          <p:nvPr/>
        </p:nvSpPr>
        <p:spPr>
          <a:xfrm>
            <a:off x="8544842" y="2451639"/>
            <a:ext cx="705600" cy="706762"/>
          </a:xfrm>
          <a:prstGeom prst="ellipse">
            <a:avLst/>
          </a:prstGeom>
          <a:noFill/>
          <a:ln w="38100">
            <a:solidFill>
              <a:srgbClr val="8252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0F178C93-F843-FC9F-83E7-93401B48D9C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798" y="3654745"/>
            <a:ext cx="585693" cy="585693"/>
          </a:xfrm>
          <a:prstGeom prst="rect">
            <a:avLst/>
          </a:prstGeom>
        </p:spPr>
      </p:pic>
      <p:pic>
        <p:nvPicPr>
          <p:cNvPr id="35" name="Immagine 34">
            <a:extLst>
              <a:ext uri="{FF2B5EF4-FFF2-40B4-BE49-F238E27FC236}">
                <a16:creationId xmlns:a16="http://schemas.microsoft.com/office/drawing/2014/main" id="{746129B1-AE1C-EA08-DBED-82F9D116A42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0934" y="2073360"/>
            <a:ext cx="2849775" cy="3887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99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3" dur="1000" fill="hold"/>
                                        <p:tgtEl>
                                          <p:spTgt spid="2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36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2.22222E-6 L 2.29167E-6 0.09282 C 2.29167E-6 0.13449 -0.04727 0.18634 -0.08555 0.18634 L -0.17071 0.18634 " pathEditMode="relative" rAng="0" ptsTypes="AAAA">
                                      <p:cBhvr>
                                        <p:cTn id="1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542" y="9306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3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2.22222E-6 L 2.29167E-6 0.09282 C 2.29167E-6 0.13449 -0.04727 0.18634 -0.08555 0.18634 L -0.17071 0.18634 " pathEditMode="relative" rAng="0" ptsTypes="AAAA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542" y="93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4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xit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2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1" grpId="1" animBg="1"/>
      <p:bldP spid="21" grpId="2" animBg="1"/>
      <p:bldP spid="21" grpId="3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magine 21" descr="Immagine che contiene volante, mappa, trasporto, coltello da cucina&#10;&#10;Descrizione generata automaticamente">
            <a:extLst>
              <a:ext uri="{FF2B5EF4-FFF2-40B4-BE49-F238E27FC236}">
                <a16:creationId xmlns:a16="http://schemas.microsoft.com/office/drawing/2014/main" id="{65FC0263-FA7B-D843-28A2-110D918E36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9705" y="2237456"/>
            <a:ext cx="3448844" cy="4005965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8252CE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C43C24B-1F32-6798-DB51-4CDFE9339B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41" b="28941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FB967765-6581-C0B6-5B6D-149AC34011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5262" y="663498"/>
            <a:ext cx="3098666" cy="1101748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2D20C61B-9500-51AA-923E-5069F335883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388290">
            <a:off x="5347889" y="754692"/>
            <a:ext cx="1736369" cy="1736369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41F98CF7-2923-9638-5F4B-CD53B1E2B506}"/>
              </a:ext>
            </a:extLst>
          </p:cNvPr>
          <p:cNvSpPr txBox="1"/>
          <p:nvPr/>
        </p:nvSpPr>
        <p:spPr>
          <a:xfrm>
            <a:off x="7136045" y="1622876"/>
            <a:ext cx="408910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300" b="1" i="1" u="sng" dirty="0">
                <a:solidFill>
                  <a:srgbClr val="8252CE"/>
                </a:solidFill>
                <a:latin typeface="Bahnschrift SemiBold Condensed" panose="020B0502040204020203" pitchFamily="34" charset="0"/>
              </a:rPr>
              <a:t>Trend Studenti Fuori Sede</a:t>
            </a:r>
            <a:endParaRPr lang="it-IT" sz="3300" dirty="0">
              <a:solidFill>
                <a:srgbClr val="8252CE"/>
              </a:solidFill>
            </a:endParaRPr>
          </a:p>
        </p:txBody>
      </p:sp>
      <p:pic>
        <p:nvPicPr>
          <p:cNvPr id="17" name="Immagine 16">
            <a:extLst>
              <a:ext uri="{FF2B5EF4-FFF2-40B4-BE49-F238E27FC236}">
                <a16:creationId xmlns:a16="http://schemas.microsoft.com/office/drawing/2014/main" id="{5E9AB9F5-8B84-05F1-A41B-1BB16A16267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17" r="-2723"/>
          <a:stretch/>
        </p:blipFill>
        <p:spPr>
          <a:xfrm>
            <a:off x="5694630" y="2857533"/>
            <a:ext cx="2126663" cy="613606"/>
          </a:xfrm>
          <a:prstGeom prst="rect">
            <a:avLst/>
          </a:prstGeom>
        </p:spPr>
      </p:pic>
      <p:pic>
        <p:nvPicPr>
          <p:cNvPr id="35" name="Immagine 34">
            <a:extLst>
              <a:ext uri="{FF2B5EF4-FFF2-40B4-BE49-F238E27FC236}">
                <a16:creationId xmlns:a16="http://schemas.microsoft.com/office/drawing/2014/main" id="{746129B1-AE1C-EA08-DBED-82F9D116A42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0934" y="2081940"/>
            <a:ext cx="2849775" cy="3870154"/>
          </a:xfrm>
          <a:prstGeom prst="rect">
            <a:avLst/>
          </a:prstGeom>
        </p:spPr>
      </p:pic>
      <p:pic>
        <p:nvPicPr>
          <p:cNvPr id="13" name="Immagine 12" descr="Immagine che contiene volante, mappa, trasporto, coltello da cucina&#10;&#10;Descrizione generata automaticamente">
            <a:extLst>
              <a:ext uri="{FF2B5EF4-FFF2-40B4-BE49-F238E27FC236}">
                <a16:creationId xmlns:a16="http://schemas.microsoft.com/office/drawing/2014/main" id="{561A5EC7-F057-46D2-70D7-CAE61D12CE4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170" t="37938" r="40848" b="45526"/>
          <a:stretch/>
        </p:blipFill>
        <p:spPr>
          <a:xfrm>
            <a:off x="9260541" y="3757188"/>
            <a:ext cx="689217" cy="662412"/>
          </a:xfrm>
          <a:prstGeom prst="ellipse">
            <a:avLst/>
          </a:prstGeom>
        </p:spPr>
      </p:pic>
      <p:sp>
        <p:nvSpPr>
          <p:cNvPr id="14" name="Ovale 13">
            <a:extLst>
              <a:ext uri="{FF2B5EF4-FFF2-40B4-BE49-F238E27FC236}">
                <a16:creationId xmlns:a16="http://schemas.microsoft.com/office/drawing/2014/main" id="{D278C9AF-1B19-0105-0F8C-F94A74C65E28}"/>
              </a:ext>
            </a:extLst>
          </p:cNvPr>
          <p:cNvSpPr/>
          <p:nvPr/>
        </p:nvSpPr>
        <p:spPr>
          <a:xfrm rot="18317083">
            <a:off x="9299095" y="3710304"/>
            <a:ext cx="660062" cy="728133"/>
          </a:xfrm>
          <a:prstGeom prst="ellipse">
            <a:avLst/>
          </a:prstGeom>
          <a:noFill/>
          <a:ln w="38100">
            <a:solidFill>
              <a:srgbClr val="8252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0F178C93-F843-FC9F-83E7-93401B48D9C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798" y="3654745"/>
            <a:ext cx="585693" cy="585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787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4.81481E-6 L -0.23529 -0.00995 " pathEditMode="relative" rAng="0" ptsTypes="AA">
                                      <p:cBhvr>
                                        <p:cTn id="1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771" y="-509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35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-1.48148E-6 L -0.23867 -0.00648 " pathEditMode="relative" rAng="0" ptsTypes="AA">
                                      <p:cBhvr>
                                        <p:cTn id="2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940" y="-3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4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14" grpId="2" animBg="1"/>
      <p:bldP spid="14" grpId="3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magine 21" descr="Immagine che contiene volante, mappa, trasporto, coltello da cucina&#10;&#10;Descrizione generata automaticamente">
            <a:extLst>
              <a:ext uri="{FF2B5EF4-FFF2-40B4-BE49-F238E27FC236}">
                <a16:creationId xmlns:a16="http://schemas.microsoft.com/office/drawing/2014/main" id="{65FC0263-FA7B-D843-28A2-110D918E36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9705" y="2237456"/>
            <a:ext cx="3448844" cy="4005965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8252CE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C43C24B-1F32-6798-DB51-4CDFE9339B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41" b="28941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FB967765-6581-C0B6-5B6D-149AC34011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5262" y="663498"/>
            <a:ext cx="3098666" cy="1101748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2D20C61B-9500-51AA-923E-5069F335883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388290">
            <a:off x="5347889" y="754692"/>
            <a:ext cx="1736369" cy="1736369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41F98CF7-2923-9638-5F4B-CD53B1E2B506}"/>
              </a:ext>
            </a:extLst>
          </p:cNvPr>
          <p:cNvSpPr txBox="1"/>
          <p:nvPr/>
        </p:nvSpPr>
        <p:spPr>
          <a:xfrm>
            <a:off x="7136045" y="1622876"/>
            <a:ext cx="408910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300" b="1" i="1" u="sng" dirty="0">
                <a:solidFill>
                  <a:srgbClr val="8252CE"/>
                </a:solidFill>
                <a:latin typeface="Bahnschrift SemiBold Condensed" panose="020B0502040204020203" pitchFamily="34" charset="0"/>
              </a:rPr>
              <a:t>Trend Studenti Fuori Sede</a:t>
            </a:r>
            <a:endParaRPr lang="it-IT" sz="3300" dirty="0">
              <a:solidFill>
                <a:srgbClr val="8252CE"/>
              </a:solidFill>
            </a:endParaRPr>
          </a:p>
        </p:txBody>
      </p:sp>
      <p:pic>
        <p:nvPicPr>
          <p:cNvPr id="17" name="Immagine 16">
            <a:extLst>
              <a:ext uri="{FF2B5EF4-FFF2-40B4-BE49-F238E27FC236}">
                <a16:creationId xmlns:a16="http://schemas.microsoft.com/office/drawing/2014/main" id="{5E9AB9F5-8B84-05F1-A41B-1BB16A16267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42" b="-6912"/>
          <a:stretch/>
        </p:blipFill>
        <p:spPr>
          <a:xfrm>
            <a:off x="5618430" y="2663256"/>
            <a:ext cx="2126663" cy="765744"/>
          </a:xfrm>
          <a:prstGeom prst="rect">
            <a:avLst/>
          </a:prstGeom>
        </p:spPr>
      </p:pic>
      <p:pic>
        <p:nvPicPr>
          <p:cNvPr id="35" name="Immagine 34">
            <a:extLst>
              <a:ext uri="{FF2B5EF4-FFF2-40B4-BE49-F238E27FC236}">
                <a16:creationId xmlns:a16="http://schemas.microsoft.com/office/drawing/2014/main" id="{746129B1-AE1C-EA08-DBED-82F9D116A42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0934" y="2082979"/>
            <a:ext cx="2849775" cy="3868075"/>
          </a:xfrm>
          <a:prstGeom prst="rect">
            <a:avLst/>
          </a:prstGeom>
        </p:spPr>
      </p:pic>
      <p:pic>
        <p:nvPicPr>
          <p:cNvPr id="15" name="Immagine 14" descr="Immagine che contiene volante, mappa, trasporto, coltello da cucina&#10;&#10;Descrizione generata automaticamente">
            <a:extLst>
              <a:ext uri="{FF2B5EF4-FFF2-40B4-BE49-F238E27FC236}">
                <a16:creationId xmlns:a16="http://schemas.microsoft.com/office/drawing/2014/main" id="{8700AF2E-7808-0EA3-62DE-804DCD12987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778" t="49718" r="22345" b="33272"/>
          <a:stretch/>
        </p:blipFill>
        <p:spPr>
          <a:xfrm>
            <a:off x="9867900" y="4209811"/>
            <a:ext cx="720000" cy="681422"/>
          </a:xfrm>
          <a:prstGeom prst="ellipse">
            <a:avLst/>
          </a:prstGeom>
        </p:spPr>
      </p:pic>
      <p:sp>
        <p:nvSpPr>
          <p:cNvPr id="16" name="Ovale 15">
            <a:extLst>
              <a:ext uri="{FF2B5EF4-FFF2-40B4-BE49-F238E27FC236}">
                <a16:creationId xmlns:a16="http://schemas.microsoft.com/office/drawing/2014/main" id="{25617675-FCC6-3B64-E619-F80971BE191F}"/>
              </a:ext>
            </a:extLst>
          </p:cNvPr>
          <p:cNvSpPr/>
          <p:nvPr/>
        </p:nvSpPr>
        <p:spPr>
          <a:xfrm>
            <a:off x="9867900" y="4190522"/>
            <a:ext cx="720000" cy="720000"/>
          </a:xfrm>
          <a:prstGeom prst="ellipse">
            <a:avLst/>
          </a:prstGeom>
          <a:noFill/>
          <a:ln w="38100">
            <a:solidFill>
              <a:srgbClr val="8252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0F178C93-F843-FC9F-83E7-93401B48D9C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6073" y="3429000"/>
            <a:ext cx="585693" cy="585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975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3" dur="1000" fill="hold"/>
                                        <p:tgtEl>
                                          <p:spTgt spid="1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5" dur="1000" fill="hold"/>
                                        <p:tgtEl>
                                          <p:spTgt spid="1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57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4.07407E-6 L -2.29167E-6 -0.04028 C -2.29167E-6 -0.05787 -0.08008 -0.07871 -0.14466 -0.07871 L -0.28893 -0.07871 " pathEditMode="relative" rAng="0" ptsTypes="AAAA">
                                      <p:cBhvr>
                                        <p:cTn id="1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453" y="-3935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57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4.07407E-6 L -2.29167E-6 -0.04028 C -2.29167E-6 -0.05787 -0.08008 -0.07871 -0.14466 -0.07871 L -0.28893 -0.07871 " pathEditMode="relative" rAng="0" ptsTypes="AAAA">
                                      <p:cBhvr>
                                        <p:cTn id="2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453" y="-393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4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  <p:bldP spid="16" grpId="2" animBg="1"/>
      <p:bldP spid="16" grpId="3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2F391F6D-C753-FF22-FDC9-1E2748E9FF81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0C7C63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25" name="Immagine 24">
            <a:extLst>
              <a:ext uri="{FF2B5EF4-FFF2-40B4-BE49-F238E27FC236}">
                <a16:creationId xmlns:a16="http://schemas.microsoft.com/office/drawing/2014/main" id="{7FCB276E-B701-DBE3-0144-7FB3100DC4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41" b="28941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pic>
        <p:nvPicPr>
          <p:cNvPr id="26" name="Immagine 25">
            <a:extLst>
              <a:ext uri="{FF2B5EF4-FFF2-40B4-BE49-F238E27FC236}">
                <a16:creationId xmlns:a16="http://schemas.microsoft.com/office/drawing/2014/main" id="{9531A886-4463-B5C2-36D1-D4FC42D86F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388290">
            <a:off x="5347889" y="759322"/>
            <a:ext cx="1736369" cy="1727108"/>
          </a:xfrm>
          <a:prstGeom prst="rect">
            <a:avLst/>
          </a:prstGeom>
        </p:spPr>
      </p:pic>
      <p:pic>
        <p:nvPicPr>
          <p:cNvPr id="27" name="Immagine 26">
            <a:extLst>
              <a:ext uri="{FF2B5EF4-FFF2-40B4-BE49-F238E27FC236}">
                <a16:creationId xmlns:a16="http://schemas.microsoft.com/office/drawing/2014/main" id="{895614C3-9FE7-6B9E-CB91-1929EE8B82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4884" y="663364"/>
            <a:ext cx="3099422" cy="1102016"/>
          </a:xfrm>
          <a:prstGeom prst="rect">
            <a:avLst/>
          </a:prstGeom>
        </p:spPr>
      </p:pic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A5F441EC-5224-070A-76DE-B340466DBC74}"/>
              </a:ext>
            </a:extLst>
          </p:cNvPr>
          <p:cNvSpPr txBox="1"/>
          <p:nvPr/>
        </p:nvSpPr>
        <p:spPr>
          <a:xfrm>
            <a:off x="632690" y="3308140"/>
            <a:ext cx="1092661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6600" b="1" i="1" u="sng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Trend Future Immatricolazioni</a:t>
            </a:r>
            <a:endParaRPr lang="it-IT" sz="3600" b="1" i="1" dirty="0">
              <a:solidFill>
                <a:srgbClr val="0C7C63"/>
              </a:solidFill>
              <a:latin typeface="Bahnschrift SemiBold Condensed" panose="020B0502040204020203" pitchFamily="34" charset="0"/>
            </a:endParaRPr>
          </a:p>
          <a:p>
            <a:pPr algn="ctr"/>
            <a:endParaRPr lang="it-IT" b="1" i="1" dirty="0">
              <a:solidFill>
                <a:srgbClr val="00B0F0"/>
              </a:solidFill>
              <a:latin typeface="Bahnschrift SemiBold Condensed" panose="020B0502040204020203" pitchFamily="34" charset="0"/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FB967765-6581-C0B6-5B6D-149AC340117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5262" y="663498"/>
            <a:ext cx="3098666" cy="1101748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DC43C24B-1F32-6798-DB51-4CDFE9339BC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41" b="28941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2D20C61B-9500-51AA-923E-5069F335883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388290">
            <a:off x="5347889" y="754692"/>
            <a:ext cx="1736369" cy="1736369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8252CE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E730B01D-5A6F-B6D8-9C49-FA223CB8B465}"/>
              </a:ext>
            </a:extLst>
          </p:cNvPr>
          <p:cNvSpPr/>
          <p:nvPr/>
        </p:nvSpPr>
        <p:spPr>
          <a:xfrm>
            <a:off x="637906" y="622261"/>
            <a:ext cx="10916188" cy="5613477"/>
          </a:xfrm>
          <a:prstGeom prst="rect">
            <a:avLst/>
          </a:prstGeom>
          <a:solidFill>
            <a:srgbClr val="8252CE"/>
          </a:solidFill>
          <a:ln>
            <a:solidFill>
              <a:srgbClr val="8252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2B18F198-882F-4687-2CD3-2C11717D82F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346" y="622261"/>
            <a:ext cx="5688609" cy="2562616"/>
          </a:xfrm>
          <a:prstGeom prst="rect">
            <a:avLst/>
          </a:prstGeom>
        </p:spPr>
      </p:pic>
      <p:pic>
        <p:nvPicPr>
          <p:cNvPr id="19" name="Immagine 18">
            <a:extLst>
              <a:ext uri="{FF2B5EF4-FFF2-40B4-BE49-F238E27FC236}">
                <a16:creationId xmlns:a16="http://schemas.microsoft.com/office/drawing/2014/main" id="{422A9DF0-70C6-F659-148E-98C1DAA341E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420" y="3704388"/>
            <a:ext cx="5673653" cy="2572587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FA0DEB85-398F-58A5-E7A2-9EB23BECE47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5870" y="2160601"/>
            <a:ext cx="5653710" cy="2532702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41F98CF7-2923-9638-5F4B-CD53B1E2B506}"/>
              </a:ext>
            </a:extLst>
          </p:cNvPr>
          <p:cNvSpPr txBox="1"/>
          <p:nvPr/>
        </p:nvSpPr>
        <p:spPr>
          <a:xfrm>
            <a:off x="7136045" y="1622876"/>
            <a:ext cx="408910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300" b="1" i="1" u="sng" dirty="0">
                <a:solidFill>
                  <a:srgbClr val="8252CE"/>
                </a:solidFill>
                <a:latin typeface="Bahnschrift SemiBold Condensed" panose="020B0502040204020203" pitchFamily="34" charset="0"/>
              </a:rPr>
              <a:t>Trend Studenti Fuori Sede</a:t>
            </a:r>
            <a:endParaRPr lang="it-IT" sz="3300" dirty="0">
              <a:solidFill>
                <a:srgbClr val="8252C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0047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500"/>
                            </p:stCondLst>
                            <p:childTnLst>
                              <p:par>
                                <p:cTn id="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0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" grpId="0" animBg="1"/>
      <p:bldP spid="7" grpId="0" animBg="1"/>
      <p:bldP spid="7" grpId="1" animBg="1"/>
      <p:bldP spid="8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0C7C63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FB967765-6581-C0B6-5B6D-149AC34011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4884" y="663364"/>
            <a:ext cx="3099422" cy="1102016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67A73967-EDDE-AC12-AF14-E07E987F7191}"/>
              </a:ext>
            </a:extLst>
          </p:cNvPr>
          <p:cNvSpPr txBox="1"/>
          <p:nvPr/>
        </p:nvSpPr>
        <p:spPr>
          <a:xfrm>
            <a:off x="632690" y="3308140"/>
            <a:ext cx="1092661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6600" b="1" i="1" u="sng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Trend Future Immatricolazioni</a:t>
            </a:r>
            <a:endParaRPr lang="it-IT" sz="3600" b="1" i="1" dirty="0">
              <a:solidFill>
                <a:srgbClr val="0C7C63"/>
              </a:solidFill>
              <a:latin typeface="Bahnschrift SemiBold Condensed" panose="020B0502040204020203" pitchFamily="34" charset="0"/>
            </a:endParaRPr>
          </a:p>
          <a:p>
            <a:pPr algn="ctr"/>
            <a:endParaRPr lang="it-IT" b="1" i="1" dirty="0">
              <a:solidFill>
                <a:srgbClr val="00B0F0"/>
              </a:solidFill>
              <a:latin typeface="Bahnschrift SemiBold Condensed" panose="020B0502040204020203" pitchFamily="34" charset="0"/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DA93C507-F214-3A31-F185-07A69A475F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41" b="28941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75B6721C-1F58-C7FD-9E95-06D9F5866E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388290">
            <a:off x="5347889" y="759322"/>
            <a:ext cx="1736369" cy="1727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4217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50"/>
    </mc:Choice>
    <mc:Fallback>
      <p:transition spd="slow" advTm="7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750" fill="hold"/>
                                        <p:tgtEl>
                                          <p:spTgt spid="9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0C7C63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DDE1DA81-27FE-F0D4-E026-8F2B476DCFF2}"/>
              </a:ext>
            </a:extLst>
          </p:cNvPr>
          <p:cNvSpPr txBox="1"/>
          <p:nvPr/>
        </p:nvSpPr>
        <p:spPr>
          <a:xfrm>
            <a:off x="632691" y="3639426"/>
            <a:ext cx="109266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b="1" i="1" u="sng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Trend Future Immatricolazioni</a:t>
            </a:r>
            <a:endParaRPr lang="it-IT" sz="1600" b="1" i="1" dirty="0">
              <a:solidFill>
                <a:srgbClr val="0C7C63"/>
              </a:solidFill>
              <a:latin typeface="Bahnschrift SemiBold Condensed" panose="020B0502040204020203" pitchFamily="34" charset="0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C786D23F-9E12-FDE6-A2E8-5E2380C99CDF}"/>
              </a:ext>
            </a:extLst>
          </p:cNvPr>
          <p:cNvSpPr txBox="1"/>
          <p:nvPr/>
        </p:nvSpPr>
        <p:spPr>
          <a:xfrm>
            <a:off x="1427351" y="1977432"/>
            <a:ext cx="3595613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 i="1" u="sng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Features :</a:t>
            </a:r>
            <a:endParaRPr lang="it-IT" sz="2800" b="1" i="1" u="sng" dirty="0">
              <a:solidFill>
                <a:srgbClr val="0C7C63"/>
              </a:solidFill>
              <a:latin typeface="Bahnschrift SemiBold Condensed" panose="020B0502040204020203" pitchFamily="34" charset="0"/>
            </a:endParaRPr>
          </a:p>
          <a:p>
            <a:endParaRPr lang="it-IT" sz="1200" dirty="0"/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sz="2400" b="1" i="1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-</a:t>
            </a:r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</a:t>
            </a:r>
            <a:r>
              <a:rPr lang="it-IT" sz="2400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Anno Accademico</a:t>
            </a:r>
            <a:endParaRPr lang="it-IT" sz="1400" b="1" i="1" dirty="0">
              <a:solidFill>
                <a:srgbClr val="4AADA8"/>
              </a:solidFill>
              <a:latin typeface="Bahnschrift SemiBold Condensed" panose="020B0502040204020203" pitchFamily="34" charset="0"/>
            </a:endParaRPr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sz="2400" b="1" i="1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-</a:t>
            </a:r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</a:t>
            </a:r>
            <a:r>
              <a:rPr lang="it-IT" sz="2400" b="1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Ateneo</a:t>
            </a:r>
          </a:p>
          <a:p>
            <a:pPr lvl="0"/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sz="2400" b="1" i="1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-</a:t>
            </a:r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</a:t>
            </a:r>
            <a:r>
              <a:rPr lang="it-IT" sz="2400" b="1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Popolazione P</a:t>
            </a:r>
          </a:p>
          <a:p>
            <a:pPr lvl="0"/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sz="2400" b="1" i="1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-</a:t>
            </a:r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</a:t>
            </a:r>
            <a:r>
              <a:rPr lang="it-IT" sz="2400" b="1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Atenei P</a:t>
            </a:r>
            <a:endParaRPr lang="it-IT" sz="1400" b="1" i="1" dirty="0">
              <a:solidFill>
                <a:srgbClr val="4AADA8"/>
              </a:solidFill>
              <a:latin typeface="Bahnschrift SemiBold Condensed" panose="020B0502040204020203" pitchFamily="34" charset="0"/>
            </a:endParaRPr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sz="2400" b="1" i="1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-</a:t>
            </a:r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</a:t>
            </a:r>
            <a:r>
              <a:rPr lang="it-IT" sz="2400" b="1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Popolazione R</a:t>
            </a:r>
          </a:p>
          <a:p>
            <a:pPr lvl="0"/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sz="2400" b="1" i="1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-</a:t>
            </a:r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</a:t>
            </a:r>
            <a:r>
              <a:rPr lang="it-IT" sz="2400" b="1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Atenei R</a:t>
            </a:r>
            <a:endParaRPr lang="it-IT" sz="1400" b="1" i="1" dirty="0">
              <a:solidFill>
                <a:srgbClr val="4AADA8"/>
              </a:solidFill>
              <a:latin typeface="Bahnschrift SemiBold Condensed" panose="020B0502040204020203" pitchFamily="34" charset="0"/>
            </a:endParaRPr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sz="2400" b="1" i="1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-</a:t>
            </a:r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</a:t>
            </a:r>
            <a:r>
              <a:rPr lang="it-IT" sz="2400" b="1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Fuorisede</a:t>
            </a:r>
            <a:endParaRPr lang="it-IT" sz="1400" b="1" i="1" dirty="0">
              <a:solidFill>
                <a:srgbClr val="4AADA8"/>
              </a:solidFill>
              <a:latin typeface="Bahnschrift SemiBold Condensed" panose="020B0502040204020203" pitchFamily="34" charset="0"/>
            </a:endParaRPr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sz="2400" b="1" i="1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-</a:t>
            </a:r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</a:t>
            </a:r>
            <a:r>
              <a:rPr lang="it-IT" sz="2400" b="1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Immatricolati</a:t>
            </a:r>
            <a:endParaRPr lang="it-IT" b="1" i="1" dirty="0">
              <a:solidFill>
                <a:srgbClr val="4AADA8"/>
              </a:solidFill>
              <a:latin typeface="Bahnschrift SemiBold Condensed" panose="020B0502040204020203" pitchFamily="34" charset="0"/>
            </a:endParaRP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FE856D6F-4515-B59B-51EF-25B0BECDF0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41" b="28941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EFBA1A56-7623-863C-2C0C-515C366562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388290">
            <a:off x="5347889" y="759322"/>
            <a:ext cx="1736369" cy="1727108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49D9B2BB-64B9-60D4-09AD-224E29D030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4884" y="663364"/>
            <a:ext cx="3099422" cy="1102016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FF848C05-CB42-9925-E5A4-87C087FC6A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56415" y="2893751"/>
            <a:ext cx="5502134" cy="2841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295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7037E-7 L 0.12956 3.7037E-7 C 0.18776 3.7037E-7 0.26042 -0.08125 0.26042 -0.14676 L 0.26042 -0.29213 " pathEditMode="relative" rAng="0" ptsTypes="AAAA">
                                      <p:cBhvr>
                                        <p:cTn id="6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021" y="-146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500"/>
                            </p:stCondLst>
                            <p:childTnLst>
                              <p:par>
                                <p:cTn id="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0"/>
                            </p:stCondLst>
                            <p:childTnLst>
                              <p:par>
                                <p:cTn id="1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 uiExpand="1" build="allAtOnce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3630CD3E-0F9D-D5E0-9F31-8926A8D875BC}"/>
              </a:ext>
            </a:extLst>
          </p:cNvPr>
          <p:cNvSpPr/>
          <p:nvPr/>
        </p:nvSpPr>
        <p:spPr>
          <a:xfrm>
            <a:off x="586962" y="588475"/>
            <a:ext cx="10969115" cy="5645702"/>
          </a:xfrm>
          <a:prstGeom prst="rect">
            <a:avLst/>
          </a:prstGeom>
          <a:solidFill>
            <a:srgbClr val="0C7C63"/>
          </a:solidFill>
          <a:ln>
            <a:solidFill>
              <a:srgbClr val="0C7C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0C7C63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8E959E48-1F5A-9A1C-DC30-F8D169CF07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6" b="1216"/>
          <a:stretch/>
        </p:blipFill>
        <p:spPr>
          <a:xfrm>
            <a:off x="3847723" y="4107357"/>
            <a:ext cx="8075692" cy="2087280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pic>
        <p:nvPicPr>
          <p:cNvPr id="65" name="Immagine 64">
            <a:extLst>
              <a:ext uri="{FF2B5EF4-FFF2-40B4-BE49-F238E27FC236}">
                <a16:creationId xmlns:a16="http://schemas.microsoft.com/office/drawing/2014/main" id="{8B7C4938-CD87-D663-34F6-BBA50C4E4D1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16"/>
          <a:stretch/>
        </p:blipFill>
        <p:spPr>
          <a:xfrm>
            <a:off x="5856415" y="2893751"/>
            <a:ext cx="5451707" cy="2841878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sp>
        <p:nvSpPr>
          <p:cNvPr id="18" name="Freccia a destra 17">
            <a:extLst>
              <a:ext uri="{FF2B5EF4-FFF2-40B4-BE49-F238E27FC236}">
                <a16:creationId xmlns:a16="http://schemas.microsoft.com/office/drawing/2014/main" id="{86E98F42-8E60-8352-F3C7-05EEABE5A5E8}"/>
              </a:ext>
            </a:extLst>
          </p:cNvPr>
          <p:cNvSpPr/>
          <p:nvPr/>
        </p:nvSpPr>
        <p:spPr>
          <a:xfrm rot="5400000">
            <a:off x="8928904" y="2993863"/>
            <a:ext cx="885933" cy="669957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6" name="Freccia a destra 5">
            <a:extLst>
              <a:ext uri="{FF2B5EF4-FFF2-40B4-BE49-F238E27FC236}">
                <a16:creationId xmlns:a16="http://schemas.microsoft.com/office/drawing/2014/main" id="{794B1E58-9053-0C43-A2B8-88CB1F53C624}"/>
              </a:ext>
            </a:extLst>
          </p:cNvPr>
          <p:cNvSpPr/>
          <p:nvPr/>
        </p:nvSpPr>
        <p:spPr>
          <a:xfrm>
            <a:off x="5628050" y="1812465"/>
            <a:ext cx="885933" cy="669957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642CC3E3-90E9-BCB0-CBFE-7152590F83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41" b="28941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7084DA69-768D-ADA7-C144-362F80DE4B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388290">
            <a:off x="5347889" y="759322"/>
            <a:ext cx="1736369" cy="1727108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3A4CFB3D-5A2B-6EEE-0F28-ADAA643CFD9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4884" y="663364"/>
            <a:ext cx="3099422" cy="1102016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92A37CB3-C364-045F-C12E-C674973DA840}"/>
              </a:ext>
            </a:extLst>
          </p:cNvPr>
          <p:cNvSpPr txBox="1"/>
          <p:nvPr/>
        </p:nvSpPr>
        <p:spPr>
          <a:xfrm>
            <a:off x="6960360" y="1641765"/>
            <a:ext cx="46446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b="1" i="1" u="sng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Trend Future Immatricolazioni</a:t>
            </a:r>
            <a:endParaRPr lang="it-IT" sz="1400" b="1" i="1" dirty="0">
              <a:solidFill>
                <a:srgbClr val="0C7C63"/>
              </a:solidFill>
              <a:latin typeface="Bahnschrift SemiBold Condensed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asellaDiTesto 18">
                <a:extLst>
                  <a:ext uri="{FF2B5EF4-FFF2-40B4-BE49-F238E27FC236}">
                    <a16:creationId xmlns:a16="http://schemas.microsoft.com/office/drawing/2014/main" id="{6CDB67E1-A082-3668-3955-FA3423AA9E59}"/>
                  </a:ext>
                </a:extLst>
              </p:cNvPr>
              <p:cNvSpPr txBox="1"/>
              <p:nvPr/>
            </p:nvSpPr>
            <p:spPr>
              <a:xfrm>
                <a:off x="6715304" y="1513999"/>
                <a:ext cx="4145872" cy="113043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it-IT" sz="36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it-IT" sz="3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it-IT" sz="36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undOvr"/>
                              <m:grow m:val="on"/>
                              <m:ctrlPr>
                                <a:rPr lang="it-IT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it-IT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it-IT" sz="360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it-IT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it-IT" sz="360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it-IT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it-IT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it-IT" sz="3600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nary>
                          <m:r>
                            <a:rPr lang="it-IT" sz="36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it-IT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it-IT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it-IT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it-IT" sz="36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</m:oMath>
                  </m:oMathPara>
                </a14:m>
                <a:endParaRPr lang="it-IT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9" name="CasellaDiTesto 18">
                <a:extLst>
                  <a:ext uri="{FF2B5EF4-FFF2-40B4-BE49-F238E27FC236}">
                    <a16:creationId xmlns:a16="http://schemas.microsoft.com/office/drawing/2014/main" id="{6CDB67E1-A082-3668-3955-FA3423AA9E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5304" y="1513999"/>
                <a:ext cx="4145872" cy="113043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AD743F5-C43B-AC96-95E0-089E679B6B69}"/>
              </a:ext>
            </a:extLst>
          </p:cNvPr>
          <p:cNvSpPr txBox="1"/>
          <p:nvPr/>
        </p:nvSpPr>
        <p:spPr>
          <a:xfrm>
            <a:off x="1427351" y="1977432"/>
            <a:ext cx="3595613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 i="1" u="sng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Features :</a:t>
            </a:r>
            <a:endParaRPr lang="it-IT" sz="2800" b="1" i="1" u="sng" dirty="0">
              <a:solidFill>
                <a:srgbClr val="0C7C63"/>
              </a:solidFill>
              <a:latin typeface="Bahnschrift SemiBold Condensed" panose="020B0502040204020203" pitchFamily="34" charset="0"/>
            </a:endParaRPr>
          </a:p>
          <a:p>
            <a:endParaRPr lang="it-IT" sz="1200" dirty="0"/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sz="2400" b="1" i="1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-</a:t>
            </a:r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</a:t>
            </a:r>
            <a:r>
              <a:rPr lang="it-IT" sz="2400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Anno Accademico</a:t>
            </a:r>
            <a:endParaRPr lang="it-IT" sz="1400" b="1" i="1" dirty="0">
              <a:solidFill>
                <a:srgbClr val="4AADA8"/>
              </a:solidFill>
              <a:latin typeface="Bahnschrift SemiBold Condensed" panose="020B0502040204020203" pitchFamily="34" charset="0"/>
            </a:endParaRPr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sz="2400" b="1" i="1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-</a:t>
            </a:r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</a:t>
            </a:r>
            <a:r>
              <a:rPr lang="it-IT" sz="2400" b="1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Ateneo</a:t>
            </a:r>
          </a:p>
          <a:p>
            <a:pPr lvl="0"/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sz="2400" b="1" i="1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-</a:t>
            </a:r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</a:t>
            </a:r>
            <a:r>
              <a:rPr lang="it-IT" sz="2400" b="1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Popolazione P</a:t>
            </a:r>
          </a:p>
          <a:p>
            <a:pPr lvl="0"/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sz="2400" b="1" i="1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-</a:t>
            </a:r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</a:t>
            </a:r>
            <a:r>
              <a:rPr lang="it-IT" sz="2400" b="1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Atenei P</a:t>
            </a:r>
            <a:endParaRPr lang="it-IT" sz="1400" b="1" i="1" dirty="0">
              <a:solidFill>
                <a:srgbClr val="4AADA8"/>
              </a:solidFill>
              <a:latin typeface="Bahnschrift SemiBold Condensed" panose="020B0502040204020203" pitchFamily="34" charset="0"/>
            </a:endParaRPr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sz="2400" b="1" i="1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-</a:t>
            </a:r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</a:t>
            </a:r>
            <a:r>
              <a:rPr lang="it-IT" sz="2400" b="1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Popolazione R</a:t>
            </a:r>
          </a:p>
          <a:p>
            <a:pPr lvl="0"/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sz="2400" b="1" i="1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-</a:t>
            </a:r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</a:t>
            </a:r>
            <a:r>
              <a:rPr lang="it-IT" sz="2400" b="1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Atenei R</a:t>
            </a:r>
            <a:endParaRPr lang="it-IT" sz="1400" b="1" i="1" dirty="0">
              <a:solidFill>
                <a:srgbClr val="4AADA8"/>
              </a:solidFill>
              <a:latin typeface="Bahnschrift SemiBold Condensed" panose="020B0502040204020203" pitchFamily="34" charset="0"/>
            </a:endParaRPr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sz="2400" b="1" i="1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-</a:t>
            </a:r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</a:t>
            </a:r>
            <a:r>
              <a:rPr lang="it-IT" sz="2400" b="1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Fuorisede</a:t>
            </a:r>
            <a:endParaRPr lang="it-IT" sz="1400" b="1" i="1" dirty="0">
              <a:solidFill>
                <a:srgbClr val="4AADA8"/>
              </a:solidFill>
              <a:latin typeface="Bahnschrift SemiBold Condensed" panose="020B0502040204020203" pitchFamily="34" charset="0"/>
            </a:endParaRPr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sz="2400" b="1" i="1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-</a:t>
            </a:r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</a:t>
            </a:r>
            <a:r>
              <a:rPr lang="it-IT" sz="2400" b="1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Immatricolati</a:t>
            </a:r>
            <a:endParaRPr lang="it-IT" b="1" i="1" dirty="0">
              <a:solidFill>
                <a:srgbClr val="4AADA8"/>
              </a:solidFill>
              <a:latin typeface="Bahnschrift SemiBold Condensed" panose="020B0502040204020203" pitchFamily="34" charset="0"/>
            </a:endParaRPr>
          </a:p>
        </p:txBody>
      </p:sp>
      <p:sp>
        <p:nvSpPr>
          <p:cNvPr id="56" name="CasellaDiTesto 55">
            <a:extLst>
              <a:ext uri="{FF2B5EF4-FFF2-40B4-BE49-F238E27FC236}">
                <a16:creationId xmlns:a16="http://schemas.microsoft.com/office/drawing/2014/main" id="{EF6BCB17-73D2-13A5-F796-47067883DF35}"/>
              </a:ext>
            </a:extLst>
          </p:cNvPr>
          <p:cNvSpPr txBox="1"/>
          <p:nvPr/>
        </p:nvSpPr>
        <p:spPr>
          <a:xfrm>
            <a:off x="5500356" y="2551109"/>
            <a:ext cx="57990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i="1" u="sng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es. Calcolo  </a:t>
            </a:r>
            <a:r>
              <a:rPr lang="el-GR" sz="3200" b="1" i="1" u="sng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Δ</a:t>
            </a:r>
            <a:r>
              <a:rPr lang="it-IT" sz="3200" b="1" i="1" u="sng" dirty="0" err="1">
                <a:solidFill>
                  <a:schemeClr val="bg1"/>
                </a:solidFill>
                <a:latin typeface="Bahnschrift SemiBold Condensed" panose="020B0502040204020203" pitchFamily="34" charset="0"/>
              </a:rPr>
              <a:t>PopolazioneP</a:t>
            </a:r>
            <a:r>
              <a:rPr lang="it-IT" sz="3200" b="1" i="1" u="sng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  :</a:t>
            </a:r>
            <a:endParaRPr lang="it-IT" sz="10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CasellaDiTesto 56">
                <a:extLst>
                  <a:ext uri="{FF2B5EF4-FFF2-40B4-BE49-F238E27FC236}">
                    <a16:creationId xmlns:a16="http://schemas.microsoft.com/office/drawing/2014/main" id="{2EE1B9E1-FBA1-51F2-BE6F-D24EE928C1CC}"/>
                  </a:ext>
                </a:extLst>
              </p:cNvPr>
              <p:cNvSpPr txBox="1"/>
              <p:nvPr/>
            </p:nvSpPr>
            <p:spPr>
              <a:xfrm>
                <a:off x="5417414" y="3253917"/>
                <a:ext cx="6274053" cy="45153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𝚫</m:t>
                      </m:r>
                      <m:r>
                        <a:rPr lang="it-IT" sz="1400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𝐏</m:t>
                      </m:r>
                      <m:r>
                        <a:rPr lang="it-IT" sz="1400" b="1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1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it-IT" sz="14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it-IT" sz="14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4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𝑷</m:t>
                                  </m:r>
                                </m:e>
                                <m:sub>
                                  <m:r>
                                    <a:rPr lang="it-IT" sz="14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𝟐𝟎𝟏𝟐</m:t>
                                  </m:r>
                                  <m:r>
                                    <a:rPr lang="it-IT" sz="14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/</m:t>
                                  </m:r>
                                  <m:r>
                                    <a:rPr lang="it-IT" sz="14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𝟐𝟎𝟏𝟏</m:t>
                                  </m:r>
                                </m:sub>
                              </m:sSub>
                              <m:r>
                                <a:rPr lang="it-IT" sz="14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it-IT" sz="14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4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𝑷</m:t>
                                  </m:r>
                                </m:e>
                                <m:sub>
                                  <m:r>
                                    <a:rPr lang="it-IT" sz="14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𝟐𝟎𝟏</m:t>
                                  </m:r>
                                  <m:r>
                                    <a:rPr lang="it-IT" sz="14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  <m:r>
                                    <a:rPr lang="it-IT" sz="14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/</m:t>
                                  </m:r>
                                  <m:r>
                                    <a:rPr lang="it-IT" sz="14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𝟐𝟎𝟏𝟏</m:t>
                                  </m:r>
                                </m:sub>
                              </m:sSub>
                            </m:e>
                          </m:d>
                          <m:r>
                            <a:rPr lang="it-IT" sz="1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 … +(</m:t>
                          </m:r>
                          <m:sSub>
                            <m:sSubPr>
                              <m:ctrlPr>
                                <a:rPr lang="it-IT" sz="14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4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𝑷</m:t>
                              </m:r>
                            </m:e>
                            <m:sub>
                              <m:r>
                                <a:rPr lang="it-IT" sz="14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𝟐𝟎</m:t>
                              </m:r>
                              <m:r>
                                <a:rPr lang="it-IT" sz="14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𝟐𝟎</m:t>
                              </m:r>
                              <m:r>
                                <a:rPr lang="it-IT" sz="14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it-IT" sz="14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𝟐𝟎𝟐𝟏</m:t>
                              </m:r>
                            </m:sub>
                          </m:sSub>
                          <m:r>
                            <a:rPr lang="it-IT" sz="1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it-IT" sz="14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4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𝑷</m:t>
                              </m:r>
                            </m:e>
                            <m:sub>
                              <m:r>
                                <a:rPr lang="it-IT" sz="14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𝟐𝟎𝟏</m:t>
                              </m:r>
                              <m:r>
                                <a:rPr lang="it-IT" sz="14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𝟗</m:t>
                              </m:r>
                              <m:r>
                                <a:rPr lang="it-IT" sz="14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it-IT" sz="14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𝟐𝟎𝟐𝟎</m:t>
                              </m:r>
                            </m:sub>
                          </m:sSub>
                          <m:r>
                            <a:rPr lang="it-IT" sz="1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it-IT" sz="1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𝟏𝟎</m:t>
                          </m:r>
                        </m:den>
                      </m:f>
                      <m:r>
                        <a:rPr lang="it-IT" sz="1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it-IT" sz="1400" b="1" dirty="0"/>
              </a:p>
            </p:txBody>
          </p:sp>
        </mc:Choice>
        <mc:Fallback xmlns="">
          <p:sp>
            <p:nvSpPr>
              <p:cNvPr id="57" name="CasellaDiTesto 56">
                <a:extLst>
                  <a:ext uri="{FF2B5EF4-FFF2-40B4-BE49-F238E27FC236}">
                    <a16:creationId xmlns:a16="http://schemas.microsoft.com/office/drawing/2014/main" id="{2EE1B9E1-FBA1-51F2-BE6F-D24EE928C1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7414" y="3253917"/>
                <a:ext cx="6274053" cy="45153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CasellaDiTesto 57">
                <a:extLst>
                  <a:ext uri="{FF2B5EF4-FFF2-40B4-BE49-F238E27FC236}">
                    <a16:creationId xmlns:a16="http://schemas.microsoft.com/office/drawing/2014/main" id="{6DACA9A3-6A58-8CD0-9010-80A987918332}"/>
                  </a:ext>
                </a:extLst>
              </p:cNvPr>
              <p:cNvSpPr txBox="1"/>
              <p:nvPr/>
            </p:nvSpPr>
            <p:spPr>
              <a:xfrm>
                <a:off x="4343556" y="4289698"/>
                <a:ext cx="6070846" cy="40908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400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1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1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  <m:r>
                            <a:rPr lang="it-IT" sz="1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it-IT" sz="1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𝟔𝟏𝟓</m:t>
                          </m:r>
                          <m:r>
                            <a:rPr lang="it-IT" sz="1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it-IT" sz="1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𝟖𝟏</m:t>
                          </m:r>
                          <m:r>
                            <a:rPr lang="it-IT" sz="1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it-IT" sz="1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𝟎𝟏𝟕</m:t>
                          </m:r>
                        </m:num>
                        <m:den>
                          <m:r>
                            <a:rPr lang="it-IT" sz="1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𝟏𝟎</m:t>
                          </m:r>
                        </m:den>
                      </m:f>
                      <m:r>
                        <a:rPr lang="it-IT" sz="14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>
                        <m:rPr>
                          <m:nor/>
                        </m:rPr>
                        <a:rPr lang="it-IT" sz="1400" b="1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−10.943</m:t>
                      </m:r>
                    </m:oMath>
                  </m:oMathPara>
                </a14:m>
                <a:endParaRPr lang="it-IT" sz="10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8" name="CasellaDiTesto 57">
                <a:extLst>
                  <a:ext uri="{FF2B5EF4-FFF2-40B4-BE49-F238E27FC236}">
                    <a16:creationId xmlns:a16="http://schemas.microsoft.com/office/drawing/2014/main" id="{6DACA9A3-6A58-8CD0-9010-80A9879183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3556" y="4289698"/>
                <a:ext cx="6070846" cy="409086"/>
              </a:xfrm>
              <a:prstGeom prst="rect">
                <a:avLst/>
              </a:prstGeom>
              <a:blipFill>
                <a:blip r:embed="rId9"/>
                <a:stretch>
                  <a:fillRect t="-1493" b="-1343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CasellaDiTesto 58">
                <a:extLst>
                  <a:ext uri="{FF2B5EF4-FFF2-40B4-BE49-F238E27FC236}">
                    <a16:creationId xmlns:a16="http://schemas.microsoft.com/office/drawing/2014/main" id="{65BD28EF-094D-8024-8A53-DA6A0DBFBB2F}"/>
                  </a:ext>
                </a:extLst>
              </p:cNvPr>
              <p:cNvSpPr txBox="1"/>
              <p:nvPr/>
            </p:nvSpPr>
            <p:spPr>
              <a:xfrm>
                <a:off x="5536711" y="3785881"/>
                <a:ext cx="6568049" cy="41812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400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1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it-IT" sz="14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14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  <m:r>
                                <a:rPr lang="it-IT" sz="14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it-IT" sz="14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𝟎𝟖𝟏</m:t>
                              </m:r>
                              <m:r>
                                <a:rPr lang="it-IT" sz="14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it-IT" sz="14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𝟏𝟔𝟓</m:t>
                              </m:r>
                              <m:r>
                                <a:rPr lang="it-IT" sz="14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it-IT" sz="14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  <m:r>
                                <a:rPr lang="it-IT" sz="14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it-IT" sz="14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𝟎𝟕𝟔</m:t>
                              </m:r>
                              <m:r>
                                <a:rPr lang="it-IT" sz="14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it-IT" sz="14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𝟓𝟓𝟎</m:t>
                              </m:r>
                            </m:e>
                          </m:d>
                          <m:r>
                            <a:rPr lang="it-IT" sz="1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 … +(</m:t>
                          </m:r>
                          <m:r>
                            <a:rPr lang="it-IT" sz="1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it-IT" sz="1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it-IT" sz="1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𝟗𝟔𝟕</m:t>
                          </m:r>
                          <m:r>
                            <a:rPr lang="it-IT" sz="1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it-IT" sz="1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𝟏𝟏𝟕</m:t>
                          </m:r>
                          <m:r>
                            <a:rPr lang="it-IT" sz="1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it-IT" sz="1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it-IT" sz="1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it-IT" sz="1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𝟎𝟒𝟖</m:t>
                          </m:r>
                          <m:r>
                            <a:rPr lang="it-IT" sz="1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it-IT" sz="1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𝟏𝟗𝟒</m:t>
                          </m:r>
                          <m:r>
                            <a:rPr lang="it-IT" sz="1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it-IT" sz="1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𝟏𝟎</m:t>
                          </m:r>
                        </m:den>
                      </m:f>
                      <m:r>
                        <a:rPr lang="it-IT" sz="1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it-IT" sz="11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9" name="CasellaDiTesto 58">
                <a:extLst>
                  <a:ext uri="{FF2B5EF4-FFF2-40B4-BE49-F238E27FC236}">
                    <a16:creationId xmlns:a16="http://schemas.microsoft.com/office/drawing/2014/main" id="{65BD28EF-094D-8024-8A53-DA6A0DBFBB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6711" y="3785881"/>
                <a:ext cx="6568049" cy="418128"/>
              </a:xfrm>
              <a:prstGeom prst="rect">
                <a:avLst/>
              </a:prstGeom>
              <a:blipFill>
                <a:blip r:embed="rId10"/>
                <a:stretch>
                  <a:fillRect t="-1449" b="-1159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CasellaDiTesto 59">
                <a:extLst>
                  <a:ext uri="{FF2B5EF4-FFF2-40B4-BE49-F238E27FC236}">
                    <a16:creationId xmlns:a16="http://schemas.microsoft.com/office/drawing/2014/main" id="{0CC06DD3-85A5-334E-D518-CDDF6CE1D764}"/>
                  </a:ext>
                </a:extLst>
              </p:cNvPr>
              <p:cNvSpPr txBox="1"/>
              <p:nvPr/>
            </p:nvSpPr>
            <p:spPr>
              <a:xfrm>
                <a:off x="6236577" y="5020711"/>
                <a:ext cx="10650243" cy="2347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sz="1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it-IT" sz="1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𝟐𝟎𝟐</m:t>
                        </m:r>
                        <m:r>
                          <a:rPr lang="it-IT" sz="1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it-IT" sz="1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it-IT" sz="1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𝟐𝟎𝟐𝟐</m:t>
                        </m:r>
                      </m:sub>
                    </m:sSub>
                    <m:r>
                      <a:rPr lang="it-IT" sz="14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sz="1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it-IT" sz="1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𝟐𝟎𝟐</m:t>
                        </m:r>
                        <m:r>
                          <a:rPr lang="it-IT" sz="1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it-IT" sz="1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it-IT" sz="1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𝟐𝟎𝟐𝟏</m:t>
                        </m:r>
                      </m:sub>
                    </m:sSub>
                    <m:r>
                      <a:rPr lang="it-IT" sz="14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it-IT" sz="14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𝚫</m:t>
                    </m:r>
                    <m:r>
                      <a:rPr lang="it-IT" sz="1400" b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𝐏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𝟗𝟔𝟕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𝟏𝟏𝟕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−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𝟗𝟒𝟑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𝟗𝟓𝟔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𝟏𝟕𝟒</m:t>
                    </m:r>
                  </m:oMath>
                </a14:m>
                <a:r>
                  <a:rPr lang="it-IT" sz="1100" b="1" dirty="0">
                    <a:solidFill>
                      <a:schemeClr val="bg1"/>
                    </a:solidFill>
                  </a:rPr>
                  <a:t> </a:t>
                </a:r>
                <a:endParaRPr lang="it-IT" sz="1100" b="1" dirty="0"/>
              </a:p>
            </p:txBody>
          </p:sp>
        </mc:Choice>
        <mc:Fallback xmlns="">
          <p:sp>
            <p:nvSpPr>
              <p:cNvPr id="60" name="CasellaDiTesto 59">
                <a:extLst>
                  <a:ext uri="{FF2B5EF4-FFF2-40B4-BE49-F238E27FC236}">
                    <a16:creationId xmlns:a16="http://schemas.microsoft.com/office/drawing/2014/main" id="{0CC06DD3-85A5-334E-D518-CDDF6CE1D7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6577" y="5020711"/>
                <a:ext cx="10650243" cy="234744"/>
              </a:xfrm>
              <a:prstGeom prst="rect">
                <a:avLst/>
              </a:prstGeom>
              <a:blipFill>
                <a:blip r:embed="rId11"/>
                <a:stretch>
                  <a:fillRect l="-572" b="-2631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CasellaDiTesto 60">
                <a:extLst>
                  <a:ext uri="{FF2B5EF4-FFF2-40B4-BE49-F238E27FC236}">
                    <a16:creationId xmlns:a16="http://schemas.microsoft.com/office/drawing/2014/main" id="{4BAF7A38-4503-5A0E-1BDF-736595F3A521}"/>
                  </a:ext>
                </a:extLst>
              </p:cNvPr>
              <p:cNvSpPr txBox="1"/>
              <p:nvPr/>
            </p:nvSpPr>
            <p:spPr>
              <a:xfrm>
                <a:off x="6236580" y="5346161"/>
                <a:ext cx="10650243" cy="2347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sz="1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it-IT" sz="1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𝟐𝟎𝟐</m:t>
                        </m:r>
                        <m:r>
                          <a:rPr lang="it-IT" sz="1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it-IT" sz="1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it-IT" sz="1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𝟐𝟎𝟐𝟑</m:t>
                        </m:r>
                      </m:sub>
                    </m:sSub>
                    <m:r>
                      <a:rPr lang="it-IT" sz="14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sz="1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it-IT" sz="1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𝟐𝟎𝟐</m:t>
                        </m:r>
                        <m:r>
                          <a:rPr lang="it-IT" sz="1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it-IT" sz="1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it-IT" sz="1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𝟐𝟎𝟐𝟏</m:t>
                        </m:r>
                      </m:sub>
                    </m:sSub>
                    <m:r>
                      <a:rPr lang="it-IT" sz="14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it-IT" sz="14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it-IT" sz="14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𝚫</m:t>
                    </m:r>
                    <m:r>
                      <a:rPr lang="it-IT" sz="1400" b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𝐏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𝟗𝟔𝟕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𝟏𝟏𝟕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−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𝟐𝟏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𝟖𝟖𝟔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𝟗𝟒𝟓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𝟐𝟑𝟏</m:t>
                    </m:r>
                  </m:oMath>
                </a14:m>
                <a:r>
                  <a:rPr lang="it-IT" sz="1100" b="1" dirty="0">
                    <a:solidFill>
                      <a:schemeClr val="bg1"/>
                    </a:solidFill>
                  </a:rPr>
                  <a:t> </a:t>
                </a:r>
                <a:endParaRPr lang="it-IT" sz="1100" b="1" dirty="0"/>
              </a:p>
            </p:txBody>
          </p:sp>
        </mc:Choice>
        <mc:Fallback xmlns="">
          <p:sp>
            <p:nvSpPr>
              <p:cNvPr id="61" name="CasellaDiTesto 60">
                <a:extLst>
                  <a:ext uri="{FF2B5EF4-FFF2-40B4-BE49-F238E27FC236}">
                    <a16:creationId xmlns:a16="http://schemas.microsoft.com/office/drawing/2014/main" id="{4BAF7A38-4503-5A0E-1BDF-736595F3A5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6580" y="5346161"/>
                <a:ext cx="10650243" cy="234744"/>
              </a:xfrm>
              <a:prstGeom prst="rect">
                <a:avLst/>
              </a:prstGeom>
              <a:blipFill>
                <a:blip r:embed="rId12"/>
                <a:stretch>
                  <a:fillRect l="-572" b="-2307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CasellaDiTesto 61">
                <a:extLst>
                  <a:ext uri="{FF2B5EF4-FFF2-40B4-BE49-F238E27FC236}">
                    <a16:creationId xmlns:a16="http://schemas.microsoft.com/office/drawing/2014/main" id="{01C4BE6C-FE7E-23EA-AF62-107339DB2BB4}"/>
                  </a:ext>
                </a:extLst>
              </p:cNvPr>
              <p:cNvSpPr txBox="1"/>
              <p:nvPr/>
            </p:nvSpPr>
            <p:spPr>
              <a:xfrm>
                <a:off x="6236577" y="5676821"/>
                <a:ext cx="10650243" cy="2347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sz="1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it-IT" sz="1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𝟐𝟎𝟐</m:t>
                        </m:r>
                        <m:r>
                          <a:rPr lang="it-IT" sz="1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  <m:r>
                          <a:rPr lang="it-IT" sz="1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it-IT" sz="1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𝟐𝟎𝟐𝟒</m:t>
                        </m:r>
                      </m:sub>
                    </m:sSub>
                    <m:r>
                      <a:rPr lang="it-IT" sz="14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sz="1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it-IT" sz="1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𝟐𝟎𝟐</m:t>
                        </m:r>
                        <m:r>
                          <a:rPr lang="it-IT" sz="1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it-IT" sz="1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it-IT" sz="1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𝟐𝟎𝟐𝟏</m:t>
                        </m:r>
                      </m:sub>
                    </m:sSub>
                    <m:r>
                      <a:rPr lang="it-IT" sz="14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it-IT" sz="14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𝟑</m:t>
                    </m:r>
                    <m:r>
                      <a:rPr lang="it-IT" sz="14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𝚫</m:t>
                    </m:r>
                    <m:r>
                      <a:rPr lang="it-IT" sz="1400" b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𝐏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𝟗𝟔𝟕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𝟏𝟏𝟕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−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𝟑𝟐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𝟖𝟐𝟗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𝟗𝟑𝟒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𝟐𝟖𝟖</m:t>
                    </m:r>
                  </m:oMath>
                </a14:m>
                <a:r>
                  <a:rPr lang="it-IT" sz="1100" b="1" dirty="0">
                    <a:solidFill>
                      <a:schemeClr val="bg1"/>
                    </a:solidFill>
                  </a:rPr>
                  <a:t> </a:t>
                </a:r>
                <a:endParaRPr lang="it-IT" sz="1100" b="1" dirty="0"/>
              </a:p>
            </p:txBody>
          </p:sp>
        </mc:Choice>
        <mc:Fallback xmlns="">
          <p:sp>
            <p:nvSpPr>
              <p:cNvPr id="62" name="CasellaDiTesto 61">
                <a:extLst>
                  <a:ext uri="{FF2B5EF4-FFF2-40B4-BE49-F238E27FC236}">
                    <a16:creationId xmlns:a16="http://schemas.microsoft.com/office/drawing/2014/main" id="{01C4BE6C-FE7E-23EA-AF62-107339DB2B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6577" y="5676821"/>
                <a:ext cx="10650243" cy="234744"/>
              </a:xfrm>
              <a:prstGeom prst="rect">
                <a:avLst/>
              </a:prstGeom>
              <a:blipFill>
                <a:blip r:embed="rId13"/>
                <a:stretch>
                  <a:fillRect l="-572" b="-2307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CasellaDiTesto 62">
                <a:extLst>
                  <a:ext uri="{FF2B5EF4-FFF2-40B4-BE49-F238E27FC236}">
                    <a16:creationId xmlns:a16="http://schemas.microsoft.com/office/drawing/2014/main" id="{1E397317-F23F-3B7C-9CF3-944460BF1E93}"/>
                  </a:ext>
                </a:extLst>
              </p:cNvPr>
              <p:cNvSpPr txBox="1"/>
              <p:nvPr/>
            </p:nvSpPr>
            <p:spPr>
              <a:xfrm>
                <a:off x="6236577" y="6002271"/>
                <a:ext cx="10650243" cy="2347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sz="1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it-IT" sz="1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𝟐𝟎𝟐</m:t>
                        </m:r>
                        <m:r>
                          <a:rPr lang="it-IT" sz="1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𝟒</m:t>
                        </m:r>
                        <m:r>
                          <a:rPr lang="it-IT" sz="1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it-IT" sz="1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𝟐𝟎𝟐𝟓</m:t>
                        </m:r>
                      </m:sub>
                    </m:sSub>
                    <m:r>
                      <a:rPr lang="it-IT" sz="14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sz="1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it-IT" sz="1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𝟐𝟎𝟐</m:t>
                        </m:r>
                        <m:r>
                          <a:rPr lang="it-IT" sz="1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it-IT" sz="1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it-IT" sz="1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𝟐𝟎𝟐𝟏</m:t>
                        </m:r>
                      </m:sub>
                    </m:sSub>
                    <m:r>
                      <a:rPr lang="it-IT" sz="14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it-IT" sz="14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𝟒</m:t>
                    </m:r>
                    <m:r>
                      <a:rPr lang="it-IT" sz="14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𝚫</m:t>
                    </m:r>
                    <m:r>
                      <a:rPr lang="it-IT" sz="1400" b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𝐏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𝟗𝟔𝟕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𝟏𝟏𝟕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−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𝟒𝟑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𝟕𝟕𝟐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𝟗𝟐𝟑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𝟑𝟒𝟓</m:t>
                    </m:r>
                  </m:oMath>
                </a14:m>
                <a:r>
                  <a:rPr lang="it-IT" sz="1100" b="1" dirty="0">
                    <a:solidFill>
                      <a:schemeClr val="bg1"/>
                    </a:solidFill>
                  </a:rPr>
                  <a:t> </a:t>
                </a:r>
                <a:endParaRPr lang="it-IT" sz="1100" b="1" dirty="0"/>
              </a:p>
            </p:txBody>
          </p:sp>
        </mc:Choice>
        <mc:Fallback xmlns="">
          <p:sp>
            <p:nvSpPr>
              <p:cNvPr id="63" name="CasellaDiTesto 62">
                <a:extLst>
                  <a:ext uri="{FF2B5EF4-FFF2-40B4-BE49-F238E27FC236}">
                    <a16:creationId xmlns:a16="http://schemas.microsoft.com/office/drawing/2014/main" id="{1E397317-F23F-3B7C-9CF3-944460BF1E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6577" y="6002271"/>
                <a:ext cx="10650243" cy="234744"/>
              </a:xfrm>
              <a:prstGeom prst="rect">
                <a:avLst/>
              </a:prstGeom>
              <a:blipFill>
                <a:blip r:embed="rId14"/>
                <a:stretch>
                  <a:fillRect l="-572" b="-2631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CasellaDiTesto 63">
                <a:extLst>
                  <a:ext uri="{FF2B5EF4-FFF2-40B4-BE49-F238E27FC236}">
                    <a16:creationId xmlns:a16="http://schemas.microsoft.com/office/drawing/2014/main" id="{42CF9DC0-27B4-1EE5-CC58-669B6BA0E6F1}"/>
                  </a:ext>
                </a:extLst>
              </p:cNvPr>
              <p:cNvSpPr txBox="1"/>
              <p:nvPr/>
            </p:nvSpPr>
            <p:spPr>
              <a:xfrm>
                <a:off x="6236577" y="6327721"/>
                <a:ext cx="10650243" cy="2347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sz="1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it-IT" sz="1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𝟐𝟎𝟐</m:t>
                        </m:r>
                        <m:r>
                          <a:rPr lang="it-IT" sz="1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𝟓</m:t>
                        </m:r>
                        <m:r>
                          <a:rPr lang="it-IT" sz="1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it-IT" sz="1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𝟐𝟎𝟐𝟔</m:t>
                        </m:r>
                      </m:sub>
                    </m:sSub>
                    <m:r>
                      <a:rPr lang="it-IT" sz="14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sz="1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it-IT" sz="1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𝟐𝟎𝟐</m:t>
                        </m:r>
                        <m:r>
                          <a:rPr lang="it-IT" sz="1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it-IT" sz="1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it-IT" sz="1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𝟐𝟎𝟐𝟏</m:t>
                        </m:r>
                      </m:sub>
                    </m:sSub>
                    <m:r>
                      <a:rPr lang="it-IT" sz="14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it-IT" sz="14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𝟓</m:t>
                    </m:r>
                    <m:r>
                      <a:rPr lang="it-IT" sz="14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𝚫</m:t>
                    </m:r>
                    <m:r>
                      <a:rPr lang="it-IT" sz="1400" b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𝐏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𝟗𝟔𝟕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𝟏𝟏𝟕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−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𝟓𝟒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𝟕𝟏𝟓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𝟗𝟏𝟐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𝟒𝟎𝟐</m:t>
                    </m:r>
                  </m:oMath>
                </a14:m>
                <a:r>
                  <a:rPr lang="it-IT" sz="1100" b="1" dirty="0">
                    <a:solidFill>
                      <a:schemeClr val="bg1"/>
                    </a:solidFill>
                  </a:rPr>
                  <a:t> </a:t>
                </a:r>
                <a:endParaRPr lang="it-IT" sz="1100" b="1" dirty="0"/>
              </a:p>
            </p:txBody>
          </p:sp>
        </mc:Choice>
        <mc:Fallback xmlns="">
          <p:sp>
            <p:nvSpPr>
              <p:cNvPr id="64" name="CasellaDiTesto 63">
                <a:extLst>
                  <a:ext uri="{FF2B5EF4-FFF2-40B4-BE49-F238E27FC236}">
                    <a16:creationId xmlns:a16="http://schemas.microsoft.com/office/drawing/2014/main" id="{42CF9DC0-27B4-1EE5-CC58-669B6BA0E6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6577" y="6327721"/>
                <a:ext cx="10650243" cy="234744"/>
              </a:xfrm>
              <a:prstGeom prst="rect">
                <a:avLst/>
              </a:prstGeom>
              <a:blipFill>
                <a:blip r:embed="rId15"/>
                <a:stretch>
                  <a:fillRect l="-572" b="-2307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25890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7" dur="500" fill="hold"/>
                                        <p:tgtEl>
                                          <p:spTgt spid="65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4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3.33333E-6 L -0.228 3.33333E-6 C -0.33008 3.33333E-6 -0.45573 -0.10116 -0.45573 -0.18264 L -0.45573 -0.36436 " pathEditMode="relative" rAng="0" ptsTypes="AAAA">
                                      <p:cBhvr>
                                        <p:cTn id="30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786" y="-1821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13" presetClass="entr" presetSubtype="3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out)">
                                      <p:cBhvr>
                                        <p:cTn id="38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1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4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4.07407E-6 L 0.02969 4.07407E-6 C 0.04297 4.07407E-6 0.05964 -0.14746 0.05964 -0.26574 L 0.05964 -0.5294 " pathEditMode="relative" rAng="0" ptsTypes="AAAA">
                                      <p:cBhvr>
                                        <p:cTn id="60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82" y="-26481"/>
                                    </p:animMotion>
                                  </p:childTnLst>
                                </p:cTn>
                              </p:par>
                              <p:par>
                                <p:cTn id="61" presetID="36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318 -0.00162 L 0.02318 0.22662 C 0.02318 0.32894 -0.11015 0.45509 -0.2181 0.45509 L -0.45937 0.45509 " pathEditMode="relative" rAng="0" ptsTypes="AAAA">
                                      <p:cBhvr>
                                        <p:cTn id="62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128" y="228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000"/>
                            </p:stCondLst>
                            <p:childTnLst>
                              <p:par>
                                <p:cTn id="6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500"/>
                            </p:stCondLst>
                            <p:childTnLst>
                              <p:par>
                                <p:cTn id="139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18" grpId="0" animBg="1"/>
      <p:bldP spid="18" grpId="1" animBg="1"/>
      <p:bldP spid="6" grpId="0" animBg="1"/>
      <p:bldP spid="6" grpId="1" animBg="1"/>
      <p:bldP spid="8" grpId="0"/>
      <p:bldP spid="19" grpId="0"/>
      <p:bldP spid="19" grpId="1"/>
      <p:bldP spid="19" grpId="2"/>
      <p:bldP spid="10" grpId="0"/>
      <p:bldP spid="56" grpId="0"/>
      <p:bldP spid="56" grpId="1"/>
      <p:bldP spid="57" grpId="0"/>
      <p:bldP spid="57" grpId="1"/>
      <p:bldP spid="58" grpId="0"/>
      <p:bldP spid="58" grpId="1"/>
      <p:bldP spid="59" grpId="0"/>
      <p:bldP spid="59" grpId="1"/>
      <p:bldP spid="60" grpId="0"/>
      <p:bldP spid="60" grpId="1"/>
      <p:bldP spid="61" grpId="0"/>
      <p:bldP spid="61" grpId="1"/>
      <p:bldP spid="62" grpId="0"/>
      <p:bldP spid="62" grpId="1"/>
      <p:bldP spid="63" grpId="0"/>
      <p:bldP spid="63" grpId="1"/>
      <p:bldP spid="64" grpId="0"/>
      <p:bldP spid="64" grpId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0C7C63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843C50FB-8B04-9A84-F333-71D68999ED9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5" t="10789" r="55222" b="6231"/>
          <a:stretch/>
        </p:blipFill>
        <p:spPr>
          <a:xfrm>
            <a:off x="4879026" y="2523081"/>
            <a:ext cx="2674089" cy="3133075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820E2A38-452E-A63B-C882-2CD91F3D97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41" b="28941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285E63B9-470A-A643-2A99-6EF421A7E5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388290">
            <a:off x="5347889" y="759322"/>
            <a:ext cx="1736369" cy="1727108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6F78C2D9-A486-304F-8948-3333C7795E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4884" y="663364"/>
            <a:ext cx="3099422" cy="1102016"/>
          </a:xfrm>
          <a:prstGeom prst="rect">
            <a:avLst/>
          </a:prstGeom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932F8FEA-6956-7702-1B36-EA4F83A1F954}"/>
              </a:ext>
            </a:extLst>
          </p:cNvPr>
          <p:cNvSpPr txBox="1"/>
          <p:nvPr/>
        </p:nvSpPr>
        <p:spPr>
          <a:xfrm>
            <a:off x="6960360" y="1641765"/>
            <a:ext cx="46446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b="1" i="1" u="sng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Trend Future Immatricolazioni</a:t>
            </a:r>
            <a:endParaRPr lang="it-IT" sz="1400" b="1" i="1" dirty="0">
              <a:solidFill>
                <a:srgbClr val="0C7C63"/>
              </a:solidFill>
              <a:latin typeface="Bahnschrift SemiBold Condensed" panose="020B0502040204020203" pitchFamily="34" charset="0"/>
            </a:endParaRP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DE39CE90-D913-C728-4C33-BFA0124A1633}"/>
              </a:ext>
            </a:extLst>
          </p:cNvPr>
          <p:cNvSpPr txBox="1"/>
          <p:nvPr/>
        </p:nvSpPr>
        <p:spPr>
          <a:xfrm>
            <a:off x="684884" y="3234925"/>
            <a:ext cx="309942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sz="1200" dirty="0"/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sz="2400" b="1" i="1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-</a:t>
            </a:r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</a:t>
            </a:r>
            <a:r>
              <a:rPr lang="it-IT" sz="2400" i="1" dirty="0" err="1">
                <a:solidFill>
                  <a:srgbClr val="4AADA8"/>
                </a:solidFill>
                <a:latin typeface="Bahnschrift SemiBold Condensed" panose="020B0502040204020203" pitchFamily="34" charset="0"/>
              </a:rPr>
              <a:t>SciKit-Learn</a:t>
            </a:r>
            <a:endParaRPr lang="it-IT" sz="2400" i="1" dirty="0">
              <a:solidFill>
                <a:srgbClr val="4AADA8"/>
              </a:solidFill>
              <a:latin typeface="Bahnschrift SemiBold Condensed" panose="020B0502040204020203" pitchFamily="34" charset="0"/>
            </a:endParaRPr>
          </a:p>
          <a:p>
            <a:endParaRPr lang="it-IT" sz="1400" b="1" i="1" dirty="0">
              <a:solidFill>
                <a:srgbClr val="4AADA8"/>
              </a:solidFill>
              <a:latin typeface="Bahnschrift SemiBold Condensed" panose="020B0502040204020203" pitchFamily="34" charset="0"/>
            </a:endParaRPr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sz="2400" b="1" i="1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-</a:t>
            </a:r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</a:t>
            </a:r>
            <a:r>
              <a:rPr lang="it-IT" sz="2400" i="1" dirty="0" err="1">
                <a:solidFill>
                  <a:srgbClr val="4AADA8"/>
                </a:solidFill>
                <a:latin typeface="Bahnschrift SemiBold Condensed" panose="020B0502040204020203" pitchFamily="34" charset="0"/>
              </a:rPr>
              <a:t>ExtraTreesRegressor</a:t>
            </a:r>
            <a:endParaRPr lang="it-IT" sz="2400" i="1" dirty="0">
              <a:solidFill>
                <a:srgbClr val="4AADA8"/>
              </a:solidFill>
              <a:latin typeface="Bahnschrift SemiBold Condensed" panose="020B0502040204020203" pitchFamily="34" charset="0"/>
            </a:endParaRPr>
          </a:p>
          <a:p>
            <a:endParaRPr lang="it-IT" sz="1400" b="1" i="1" dirty="0">
              <a:solidFill>
                <a:srgbClr val="4AADA8"/>
              </a:solidFill>
              <a:latin typeface="Bahnschrift SemiBold Condensed" panose="020B0502040204020203" pitchFamily="34" charset="0"/>
            </a:endParaRPr>
          </a:p>
          <a:p>
            <a:pPr lvl="0"/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sz="2400" b="1" i="1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-</a:t>
            </a:r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</a:t>
            </a:r>
            <a:r>
              <a:rPr lang="it-IT" sz="2400" b="1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400 </a:t>
            </a:r>
            <a:r>
              <a:rPr lang="it-IT" sz="2400" b="1" i="1" dirty="0" err="1">
                <a:solidFill>
                  <a:srgbClr val="4AADA8"/>
                </a:solidFill>
                <a:latin typeface="Bahnschrift SemiBold Condensed" panose="020B0502040204020203" pitchFamily="34" charset="0"/>
              </a:rPr>
              <a:t>Estimators</a:t>
            </a:r>
            <a:endParaRPr lang="it-IT" sz="2400" b="1" i="1" dirty="0">
              <a:solidFill>
                <a:srgbClr val="4AADA8"/>
              </a:solidFill>
              <a:latin typeface="Bahnschrift SemiBold Condensed" panose="020B0502040204020203" pitchFamily="34" charset="0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5A1131BE-DBEC-06D5-F895-C32F5A2FA39E}"/>
              </a:ext>
            </a:extLst>
          </p:cNvPr>
          <p:cNvSpPr txBox="1"/>
          <p:nvPr/>
        </p:nvSpPr>
        <p:spPr>
          <a:xfrm>
            <a:off x="3316004" y="1232356"/>
            <a:ext cx="58001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5400" b="1" i="1" u="sng" strike="noStrike" kern="1200" cap="none" spc="0" normalizeH="0" baseline="0" noProof="0" dirty="0">
                <a:ln>
                  <a:noFill/>
                </a:ln>
                <a:solidFill>
                  <a:srgbClr val="0C7C63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Machine Learning Model </a:t>
            </a:r>
            <a:endParaRPr kumimoji="0" lang="it-IT" sz="3600" b="1" i="1" u="sng" strike="noStrike" kern="1200" cap="none" spc="0" normalizeH="0" baseline="0" noProof="0" dirty="0">
              <a:ln>
                <a:noFill/>
              </a:ln>
              <a:solidFill>
                <a:srgbClr val="0C7C63"/>
              </a:solidFill>
              <a:effectLst/>
              <a:uLnTx/>
              <a:uFillTx/>
              <a:latin typeface="Bahnschrift SemiBold Condensed" panose="020B05020402040202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05474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5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36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-7.40741E-7 L 4.375E-6 0.0882 C 4.375E-6 0.12778 -0.07526 0.17662 -0.13581 0.17662 L -0.27149 0.17662 " pathEditMode="relative" rAng="0" ptsTypes="AAAA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581" y="8819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3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3.7037E-6 L 4.375E-6 0.01666 C 4.375E-6 0.02384 -0.04024 0.03356 -0.0724 0.03356 L -0.14414 0.03356 " pathEditMode="relative" rAng="0" ptsTypes="AAAA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214" y="16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6" grpId="0"/>
      <p:bldP spid="6" grpId="1"/>
      <p:bldP spid="6" grpId="2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0C7C63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843C50FB-8B04-9A84-F333-71D68999ED9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5" t="10789" r="55222" b="6231"/>
          <a:stretch/>
        </p:blipFill>
        <p:spPr>
          <a:xfrm>
            <a:off x="3784306" y="3546722"/>
            <a:ext cx="1336586" cy="1566000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820E2A38-452E-A63B-C882-2CD91F3D97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41" b="28941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285E63B9-470A-A643-2A99-6EF421A7E5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388290">
            <a:off x="5347889" y="759322"/>
            <a:ext cx="1736369" cy="1727108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6F78C2D9-A486-304F-8948-3333C7795E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4884" y="663364"/>
            <a:ext cx="3099422" cy="1102016"/>
          </a:xfrm>
          <a:prstGeom prst="rect">
            <a:avLst/>
          </a:prstGeom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932F8FEA-6956-7702-1B36-EA4F83A1F954}"/>
              </a:ext>
            </a:extLst>
          </p:cNvPr>
          <p:cNvSpPr txBox="1"/>
          <p:nvPr/>
        </p:nvSpPr>
        <p:spPr>
          <a:xfrm>
            <a:off x="6960360" y="1641765"/>
            <a:ext cx="46446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b="1" i="1" u="sng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Trend Future Immatricolazioni</a:t>
            </a:r>
            <a:endParaRPr lang="it-IT" sz="1400" b="1" i="1" dirty="0">
              <a:solidFill>
                <a:srgbClr val="0C7C63"/>
              </a:solidFill>
              <a:latin typeface="Bahnschrift SemiBold Condensed" panose="020B0502040204020203" pitchFamily="34" charset="0"/>
            </a:endParaRP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DE39CE90-D913-C728-4C33-BFA0124A1633}"/>
              </a:ext>
            </a:extLst>
          </p:cNvPr>
          <p:cNvSpPr txBox="1"/>
          <p:nvPr/>
        </p:nvSpPr>
        <p:spPr>
          <a:xfrm>
            <a:off x="684884" y="3234925"/>
            <a:ext cx="309942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sz="1200" dirty="0"/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sz="2400" b="1" i="1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-</a:t>
            </a:r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</a:t>
            </a:r>
            <a:r>
              <a:rPr lang="it-IT" sz="2400" i="1" dirty="0" err="1">
                <a:solidFill>
                  <a:srgbClr val="4AADA8"/>
                </a:solidFill>
                <a:latin typeface="Bahnschrift SemiBold Condensed" panose="020B0502040204020203" pitchFamily="34" charset="0"/>
              </a:rPr>
              <a:t>SciKit-Learn</a:t>
            </a:r>
            <a:endParaRPr lang="it-IT" sz="2400" i="1" dirty="0">
              <a:solidFill>
                <a:srgbClr val="4AADA8"/>
              </a:solidFill>
              <a:latin typeface="Bahnschrift SemiBold Condensed" panose="020B0502040204020203" pitchFamily="34" charset="0"/>
            </a:endParaRPr>
          </a:p>
          <a:p>
            <a:endParaRPr lang="it-IT" sz="1400" b="1" i="1" dirty="0">
              <a:solidFill>
                <a:srgbClr val="4AADA8"/>
              </a:solidFill>
              <a:latin typeface="Bahnschrift SemiBold Condensed" panose="020B0502040204020203" pitchFamily="34" charset="0"/>
            </a:endParaRPr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sz="2400" b="1" i="1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-</a:t>
            </a:r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</a:t>
            </a:r>
            <a:r>
              <a:rPr lang="it-IT" sz="2400" i="1" dirty="0" err="1">
                <a:solidFill>
                  <a:srgbClr val="4AADA8"/>
                </a:solidFill>
                <a:latin typeface="Bahnschrift SemiBold Condensed" panose="020B0502040204020203" pitchFamily="34" charset="0"/>
              </a:rPr>
              <a:t>ExtraTreesRegressor</a:t>
            </a:r>
            <a:endParaRPr lang="it-IT" sz="2400" i="1" dirty="0">
              <a:solidFill>
                <a:srgbClr val="4AADA8"/>
              </a:solidFill>
              <a:latin typeface="Bahnschrift SemiBold Condensed" panose="020B0502040204020203" pitchFamily="34" charset="0"/>
            </a:endParaRPr>
          </a:p>
          <a:p>
            <a:endParaRPr lang="it-IT" sz="1400" b="1" i="1" dirty="0">
              <a:solidFill>
                <a:srgbClr val="4AADA8"/>
              </a:solidFill>
              <a:latin typeface="Bahnschrift SemiBold Condensed" panose="020B0502040204020203" pitchFamily="34" charset="0"/>
            </a:endParaRPr>
          </a:p>
          <a:p>
            <a:pPr lvl="0"/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sz="2400" b="1" i="1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-</a:t>
            </a:r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</a:t>
            </a:r>
            <a:r>
              <a:rPr lang="it-IT" sz="2400" b="1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400 </a:t>
            </a:r>
            <a:r>
              <a:rPr lang="it-IT" sz="2400" b="1" i="1" dirty="0" err="1">
                <a:solidFill>
                  <a:srgbClr val="4AADA8"/>
                </a:solidFill>
                <a:latin typeface="Bahnschrift SemiBold Condensed" panose="020B0502040204020203" pitchFamily="34" charset="0"/>
              </a:rPr>
              <a:t>Estimators</a:t>
            </a:r>
            <a:endParaRPr lang="it-IT" sz="2400" b="1" i="1" dirty="0">
              <a:solidFill>
                <a:srgbClr val="4AADA8"/>
              </a:solidFill>
              <a:latin typeface="Bahnschrift SemiBold Condensed" panose="020B0502040204020203" pitchFamily="34" charset="0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5A1131BE-DBEC-06D5-F895-C32F5A2FA39E}"/>
              </a:ext>
            </a:extLst>
          </p:cNvPr>
          <p:cNvSpPr txBox="1"/>
          <p:nvPr/>
        </p:nvSpPr>
        <p:spPr>
          <a:xfrm>
            <a:off x="586962" y="2582667"/>
            <a:ext cx="580013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4200" b="1" i="1" u="sng" strike="noStrike" kern="1200" cap="none" spc="0" normalizeH="0" baseline="0" noProof="0" dirty="0">
                <a:ln>
                  <a:noFill/>
                </a:ln>
                <a:solidFill>
                  <a:srgbClr val="0C7C63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Machine Learning Model 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03EE6B1C-2ACF-99DA-BD5A-C9FB9457F253}"/>
              </a:ext>
            </a:extLst>
          </p:cNvPr>
          <p:cNvSpPr txBox="1"/>
          <p:nvPr/>
        </p:nvSpPr>
        <p:spPr>
          <a:xfrm>
            <a:off x="6724783" y="2290227"/>
            <a:ext cx="3866160" cy="1138773"/>
          </a:xfrm>
          <a:prstGeom prst="rect">
            <a:avLst/>
          </a:prstGeom>
          <a:noFill/>
          <a:ln w="38100">
            <a:solidFill>
              <a:srgbClr val="E7E8AA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it-IT" sz="3200" b="1" i="1" u="sng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1) </a:t>
            </a:r>
            <a:r>
              <a:rPr lang="it-IT" sz="3200" b="1" i="1" u="sng" dirty="0" err="1">
                <a:solidFill>
                  <a:srgbClr val="0C7C63"/>
                </a:solidFill>
                <a:latin typeface="Bahnschrift SemiBold Condensed" panose="020B0502040204020203" pitchFamily="34" charset="0"/>
              </a:rPr>
              <a:t>Validation</a:t>
            </a:r>
            <a:r>
              <a:rPr lang="it-IT" sz="3200" b="1" i="1" u="sng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 :</a:t>
            </a:r>
            <a:endParaRPr lang="it-IT" sz="1050" dirty="0"/>
          </a:p>
          <a:p>
            <a:r>
              <a:rPr lang="it-IT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b="1" i="1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-</a:t>
            </a:r>
            <a:r>
              <a:rPr lang="it-IT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</a:t>
            </a:r>
            <a:r>
              <a:rPr lang="it-IT" i="1" dirty="0" err="1">
                <a:solidFill>
                  <a:srgbClr val="4AADA8"/>
                </a:solidFill>
                <a:latin typeface="Bahnschrift SemiBold Condensed" panose="020B0502040204020203" pitchFamily="34" charset="0"/>
              </a:rPr>
              <a:t>Mean</a:t>
            </a:r>
            <a:r>
              <a:rPr lang="it-IT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 Absolute </a:t>
            </a:r>
            <a:r>
              <a:rPr lang="it-IT" i="1" dirty="0" err="1">
                <a:solidFill>
                  <a:srgbClr val="4AADA8"/>
                </a:solidFill>
                <a:latin typeface="Bahnschrift SemiBold Condensed" panose="020B0502040204020203" pitchFamily="34" charset="0"/>
              </a:rPr>
              <a:t>Error</a:t>
            </a:r>
            <a:r>
              <a:rPr lang="it-IT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 ( MAE )   =   131,534</a:t>
            </a:r>
            <a:endParaRPr lang="it-IT" sz="1100" b="1" i="1" dirty="0">
              <a:solidFill>
                <a:srgbClr val="4AADA8"/>
              </a:solidFill>
              <a:latin typeface="Bahnschrift SemiBold Condensed" panose="020B0502040204020203" pitchFamily="34" charset="0"/>
            </a:endParaRPr>
          </a:p>
          <a:p>
            <a:r>
              <a:rPr lang="it-IT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b="1" i="1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-</a:t>
            </a:r>
            <a:r>
              <a:rPr lang="it-IT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</a:t>
            </a:r>
            <a:r>
              <a:rPr lang="it-IT" b="1" i="1" dirty="0" err="1">
                <a:solidFill>
                  <a:srgbClr val="4AADA8"/>
                </a:solidFill>
                <a:latin typeface="Bahnschrift SemiBold Condensed" panose="020B0502040204020203" pitchFamily="34" charset="0"/>
              </a:rPr>
              <a:t>Coefficient</a:t>
            </a:r>
            <a:r>
              <a:rPr lang="it-IT" b="1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 of </a:t>
            </a:r>
            <a:r>
              <a:rPr lang="it-IT" b="1" i="1" dirty="0" err="1">
                <a:solidFill>
                  <a:srgbClr val="4AADA8"/>
                </a:solidFill>
                <a:latin typeface="Bahnschrift SemiBold Condensed" panose="020B0502040204020203" pitchFamily="34" charset="0"/>
              </a:rPr>
              <a:t>Determination</a:t>
            </a:r>
            <a:r>
              <a:rPr lang="it-IT" b="1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 ( </a:t>
            </a:r>
            <a:r>
              <a:rPr lang="it-IT" b="1" i="1" dirty="0">
                <a:solidFill>
                  <a:srgbClr val="4AADA8"/>
                </a:solidFill>
                <a:latin typeface="Bahnschrift SemiBold Condense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 </a:t>
            </a:r>
            <a:r>
              <a:rPr lang="it-IT" b="1" i="1" baseline="30000" dirty="0">
                <a:solidFill>
                  <a:srgbClr val="4AADA8"/>
                </a:solidFill>
                <a:latin typeface="Bahnschrift SemiBold Condense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it-IT" b="1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)   =   0,996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EF9A08B3-4FA3-E2A8-087D-887E575C9C8F}"/>
              </a:ext>
            </a:extLst>
          </p:cNvPr>
          <p:cNvSpPr txBox="1"/>
          <p:nvPr/>
        </p:nvSpPr>
        <p:spPr>
          <a:xfrm>
            <a:off x="7568612" y="3606060"/>
            <a:ext cx="3866160" cy="1138773"/>
          </a:xfrm>
          <a:prstGeom prst="rect">
            <a:avLst/>
          </a:prstGeom>
          <a:noFill/>
          <a:ln w="38100">
            <a:solidFill>
              <a:srgbClr val="E7E8AA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it-IT" sz="3200" b="1" i="1" u="sng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2) Test :</a:t>
            </a:r>
            <a:endParaRPr lang="it-IT" sz="1050" dirty="0"/>
          </a:p>
          <a:p>
            <a:r>
              <a:rPr lang="it-IT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b="1" i="1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-</a:t>
            </a:r>
            <a:r>
              <a:rPr lang="it-IT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</a:t>
            </a:r>
            <a:r>
              <a:rPr lang="it-IT" i="1" dirty="0" err="1">
                <a:solidFill>
                  <a:srgbClr val="4AADA8"/>
                </a:solidFill>
                <a:latin typeface="Bahnschrift SemiBold Condensed" panose="020B0502040204020203" pitchFamily="34" charset="0"/>
              </a:rPr>
              <a:t>Mean</a:t>
            </a:r>
            <a:r>
              <a:rPr lang="it-IT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 Absolute </a:t>
            </a:r>
            <a:r>
              <a:rPr lang="it-IT" i="1" dirty="0" err="1">
                <a:solidFill>
                  <a:srgbClr val="4AADA8"/>
                </a:solidFill>
                <a:latin typeface="Bahnschrift SemiBold Condensed" panose="020B0502040204020203" pitchFamily="34" charset="0"/>
              </a:rPr>
              <a:t>Error</a:t>
            </a:r>
            <a:r>
              <a:rPr lang="it-IT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 ( MAE )   =   180,782</a:t>
            </a:r>
            <a:endParaRPr lang="it-IT" sz="1100" b="1" i="1" dirty="0">
              <a:solidFill>
                <a:srgbClr val="4AADA8"/>
              </a:solidFill>
              <a:latin typeface="Bahnschrift SemiBold Condensed" panose="020B0502040204020203" pitchFamily="34" charset="0"/>
            </a:endParaRPr>
          </a:p>
          <a:p>
            <a:r>
              <a:rPr lang="it-IT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b="1" i="1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-</a:t>
            </a:r>
            <a:r>
              <a:rPr lang="it-IT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</a:t>
            </a:r>
            <a:r>
              <a:rPr lang="it-IT" b="1" i="1" dirty="0" err="1">
                <a:solidFill>
                  <a:srgbClr val="4AADA8"/>
                </a:solidFill>
                <a:latin typeface="Bahnschrift SemiBold Condensed" panose="020B0502040204020203" pitchFamily="34" charset="0"/>
              </a:rPr>
              <a:t>Coefficient</a:t>
            </a:r>
            <a:r>
              <a:rPr lang="it-IT" b="1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 of </a:t>
            </a:r>
            <a:r>
              <a:rPr lang="it-IT" b="1" i="1" dirty="0" err="1">
                <a:solidFill>
                  <a:srgbClr val="4AADA8"/>
                </a:solidFill>
                <a:latin typeface="Bahnschrift SemiBold Condensed" panose="020B0502040204020203" pitchFamily="34" charset="0"/>
              </a:rPr>
              <a:t>Determination</a:t>
            </a:r>
            <a:r>
              <a:rPr lang="it-IT" b="1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 ( </a:t>
            </a:r>
            <a:r>
              <a:rPr lang="it-IT" b="1" i="1" dirty="0">
                <a:solidFill>
                  <a:srgbClr val="4AADA8"/>
                </a:solidFill>
                <a:latin typeface="Bahnschrift SemiBold Condense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 </a:t>
            </a:r>
            <a:r>
              <a:rPr lang="it-IT" b="1" i="1" baseline="30000" dirty="0">
                <a:solidFill>
                  <a:srgbClr val="4AADA8"/>
                </a:solidFill>
                <a:latin typeface="Bahnschrift SemiBold Condense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it-IT" b="1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)   =   0,991</a:t>
            </a: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6CD60E9A-DEA8-69BC-4FE6-4EB2B0431C98}"/>
              </a:ext>
            </a:extLst>
          </p:cNvPr>
          <p:cNvSpPr txBox="1"/>
          <p:nvPr/>
        </p:nvSpPr>
        <p:spPr>
          <a:xfrm>
            <a:off x="6723366" y="4921893"/>
            <a:ext cx="3866160" cy="1138773"/>
          </a:xfrm>
          <a:prstGeom prst="rect">
            <a:avLst/>
          </a:prstGeom>
          <a:noFill/>
          <a:ln w="38100">
            <a:solidFill>
              <a:srgbClr val="E7E8AA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it-IT" sz="3200" b="1" i="1" u="sng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3) Re-Train :</a:t>
            </a:r>
            <a:endParaRPr lang="it-IT" sz="1050" dirty="0"/>
          </a:p>
          <a:p>
            <a:r>
              <a:rPr lang="it-IT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b="1" i="1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-</a:t>
            </a:r>
            <a:r>
              <a:rPr lang="it-IT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</a:t>
            </a:r>
            <a:r>
              <a:rPr lang="it-IT" i="1" dirty="0" err="1">
                <a:solidFill>
                  <a:srgbClr val="4AADA8"/>
                </a:solidFill>
                <a:latin typeface="Bahnschrift SemiBold Condensed" panose="020B0502040204020203" pitchFamily="34" charset="0"/>
              </a:rPr>
              <a:t>Mean</a:t>
            </a:r>
            <a:r>
              <a:rPr lang="it-IT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 Absolute </a:t>
            </a:r>
            <a:r>
              <a:rPr lang="it-IT" i="1" dirty="0" err="1">
                <a:solidFill>
                  <a:srgbClr val="4AADA8"/>
                </a:solidFill>
                <a:latin typeface="Bahnschrift SemiBold Condensed" panose="020B0502040204020203" pitchFamily="34" charset="0"/>
              </a:rPr>
              <a:t>Error</a:t>
            </a:r>
            <a:r>
              <a:rPr lang="it-IT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 ( MAE )   =   156,199</a:t>
            </a:r>
            <a:endParaRPr lang="it-IT" sz="1100" b="1" i="1" dirty="0">
              <a:solidFill>
                <a:srgbClr val="4AADA8"/>
              </a:solidFill>
              <a:latin typeface="Bahnschrift SemiBold Condensed" panose="020B0502040204020203" pitchFamily="34" charset="0"/>
            </a:endParaRPr>
          </a:p>
          <a:p>
            <a:r>
              <a:rPr lang="it-IT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b="1" i="1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-</a:t>
            </a:r>
            <a:r>
              <a:rPr lang="it-IT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</a:t>
            </a:r>
            <a:r>
              <a:rPr lang="it-IT" b="1" i="1" dirty="0" err="1">
                <a:solidFill>
                  <a:srgbClr val="4AADA8"/>
                </a:solidFill>
                <a:latin typeface="Bahnschrift SemiBold Condensed" panose="020B0502040204020203" pitchFamily="34" charset="0"/>
              </a:rPr>
              <a:t>Coefficient</a:t>
            </a:r>
            <a:r>
              <a:rPr lang="it-IT" b="1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 of </a:t>
            </a:r>
            <a:r>
              <a:rPr lang="it-IT" b="1" i="1" dirty="0" err="1">
                <a:solidFill>
                  <a:srgbClr val="4AADA8"/>
                </a:solidFill>
                <a:latin typeface="Bahnschrift SemiBold Condensed" panose="020B0502040204020203" pitchFamily="34" charset="0"/>
              </a:rPr>
              <a:t>Determination</a:t>
            </a:r>
            <a:r>
              <a:rPr lang="it-IT" b="1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 ( </a:t>
            </a:r>
            <a:r>
              <a:rPr lang="it-IT" b="1" i="1" dirty="0">
                <a:solidFill>
                  <a:srgbClr val="4AADA8"/>
                </a:solidFill>
                <a:latin typeface="Bahnschrift SemiBold Condense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 </a:t>
            </a:r>
            <a:r>
              <a:rPr lang="it-IT" b="1" i="1" baseline="30000" dirty="0">
                <a:solidFill>
                  <a:srgbClr val="4AADA8"/>
                </a:solidFill>
                <a:latin typeface="Bahnschrift SemiBold Condense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it-IT" b="1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)   =   0,993</a:t>
            </a:r>
          </a:p>
        </p:txBody>
      </p:sp>
      <p:graphicFrame>
        <p:nvGraphicFramePr>
          <p:cNvPr id="14" name="Tabella 4">
            <a:extLst>
              <a:ext uri="{FF2B5EF4-FFF2-40B4-BE49-F238E27FC236}">
                <a16:creationId xmlns:a16="http://schemas.microsoft.com/office/drawing/2014/main" id="{D2F391B6-0416-6545-A04E-E949344A43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8048933"/>
              </p:ext>
            </p:extLst>
          </p:nvPr>
        </p:nvGraphicFramePr>
        <p:xfrm>
          <a:off x="997447" y="3874239"/>
          <a:ext cx="5098553" cy="20039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3050">
                  <a:extLst>
                    <a:ext uri="{9D8B030D-6E8A-4147-A177-3AD203B41FA5}">
                      <a16:colId xmlns:a16="http://schemas.microsoft.com/office/drawing/2014/main" val="4104354540"/>
                    </a:ext>
                  </a:extLst>
                </a:gridCol>
                <a:gridCol w="1690989">
                  <a:extLst>
                    <a:ext uri="{9D8B030D-6E8A-4147-A177-3AD203B41FA5}">
                      <a16:colId xmlns:a16="http://schemas.microsoft.com/office/drawing/2014/main" val="2014178382"/>
                    </a:ext>
                  </a:extLst>
                </a:gridCol>
                <a:gridCol w="1864514">
                  <a:extLst>
                    <a:ext uri="{9D8B030D-6E8A-4147-A177-3AD203B41FA5}">
                      <a16:colId xmlns:a16="http://schemas.microsoft.com/office/drawing/2014/main" val="207950170"/>
                    </a:ext>
                  </a:extLst>
                </a:gridCol>
              </a:tblGrid>
              <a:tr h="562221">
                <a:tc>
                  <a:txBody>
                    <a:bodyPr/>
                    <a:lstStyle/>
                    <a:p>
                      <a:pPr algn="ctr" fontAlgn="ctr"/>
                      <a:endParaRPr lang="it-IT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10" marR="7110" marT="7110" marB="0" anchor="ctr">
                    <a:solidFill>
                      <a:srgbClr val="0C7C6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2400" u="none" strike="noStrike" dirty="0">
                          <a:effectLst/>
                        </a:rPr>
                        <a:t> MAE</a:t>
                      </a:r>
                      <a:endParaRPr lang="it-IT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10" marR="7110" marT="7110" marB="0" anchor="ctr">
                    <a:solidFill>
                      <a:srgbClr val="0C7C6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2400" b="1" i="1" dirty="0">
                          <a:solidFill>
                            <a:schemeClr val="bg1"/>
                          </a:solidFill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 </a:t>
                      </a:r>
                      <a:r>
                        <a:rPr lang="it-IT" sz="2400" b="1" i="1" baseline="30000" dirty="0">
                          <a:solidFill>
                            <a:schemeClr val="bg1"/>
                          </a:solidFill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it-IT" sz="24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7110" marR="7110" marT="7110" marB="0" anchor="ctr">
                    <a:solidFill>
                      <a:srgbClr val="0C7C6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5236319"/>
                  </a:ext>
                </a:extLst>
              </a:tr>
              <a:tr h="480589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24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Validation</a:t>
                      </a:r>
                      <a:endParaRPr lang="it-IT" sz="24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0C7C6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2400" i="1" dirty="0">
                          <a:solidFill>
                            <a:srgbClr val="4AADA8"/>
                          </a:solidFill>
                          <a:latin typeface="Bahnschrift SemiBold Condensed" panose="020B0502040204020203" pitchFamily="34" charset="0"/>
                        </a:rPr>
                        <a:t>131,534</a:t>
                      </a:r>
                      <a:endParaRPr lang="it-IT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E7E8A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2400" b="1" i="1" dirty="0">
                          <a:solidFill>
                            <a:srgbClr val="4AADA8"/>
                          </a:solidFill>
                          <a:latin typeface="Bahnschrift SemiBold Condensed" panose="020B0502040204020203" pitchFamily="34" charset="0"/>
                        </a:rPr>
                        <a:t>0,996</a:t>
                      </a:r>
                      <a:endParaRPr lang="it-IT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E7E8A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3358243"/>
                  </a:ext>
                </a:extLst>
              </a:tr>
              <a:tr h="480589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24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Test</a:t>
                      </a:r>
                    </a:p>
                  </a:txBody>
                  <a:tcPr marL="9525" marR="9525" marT="9525" marB="0" anchor="ctr">
                    <a:solidFill>
                      <a:srgbClr val="0C7C6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2400" i="1" dirty="0">
                          <a:solidFill>
                            <a:srgbClr val="E7E8AA"/>
                          </a:solidFill>
                          <a:latin typeface="Bahnschrift SemiBold Condensed" panose="020B0502040204020203" pitchFamily="34" charset="0"/>
                        </a:rPr>
                        <a:t>180.782</a:t>
                      </a:r>
                      <a:endParaRPr lang="it-IT" sz="2400" b="0" i="0" u="none" strike="noStrike" dirty="0">
                        <a:solidFill>
                          <a:srgbClr val="E7E8A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4AAD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2400" b="1" i="1" dirty="0">
                          <a:solidFill>
                            <a:srgbClr val="E7E8AA"/>
                          </a:solidFill>
                          <a:latin typeface="Bahnschrift SemiBold Condensed" panose="020B0502040204020203" pitchFamily="34" charset="0"/>
                        </a:rPr>
                        <a:t>0.991</a:t>
                      </a:r>
                      <a:endParaRPr lang="it-IT" sz="2400" b="0" i="0" u="none" strike="noStrike" dirty="0">
                        <a:solidFill>
                          <a:srgbClr val="E7E8A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4AAD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8774849"/>
                  </a:ext>
                </a:extLst>
              </a:tr>
              <a:tr h="480589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24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Re-Train</a:t>
                      </a:r>
                    </a:p>
                  </a:txBody>
                  <a:tcPr marL="9525" marR="9525" marT="9525" marB="0" anchor="ctr">
                    <a:solidFill>
                      <a:srgbClr val="0C7C6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2400" i="1" dirty="0">
                          <a:solidFill>
                            <a:srgbClr val="4AADA8"/>
                          </a:solidFill>
                          <a:latin typeface="Bahnschrift SemiBold Condensed" panose="020B0502040204020203" pitchFamily="34" charset="0"/>
                        </a:rPr>
                        <a:t>156.199</a:t>
                      </a:r>
                      <a:endParaRPr lang="it-IT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E7E8A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2400" b="1" i="1" dirty="0">
                          <a:solidFill>
                            <a:srgbClr val="4AADA8"/>
                          </a:solidFill>
                          <a:latin typeface="Bahnschrift SemiBold Condensed" panose="020B0502040204020203" pitchFamily="34" charset="0"/>
                        </a:rPr>
                        <a:t>0.993</a:t>
                      </a:r>
                      <a:endParaRPr lang="it-IT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E7E8A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32853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24999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65000" y="6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64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4.07407E-6 L -0.01641 -0.14421 " pathEditMode="relative" rAng="0" ptsTypes="AA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20" y="-7222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3.33333E-6 L 0.01524 -0.19861 " pathEditMode="relative" rAng="0" ptsTypes="AA">
                                      <p:cBhvr>
                                        <p:cTn id="1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55" y="-9931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1.11022E-16 L -0.04687 -0.21319 " pathEditMode="relative" rAng="0" ptsTypes="AA">
                                      <p:cBhvr>
                                        <p:cTn id="1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44" y="-1067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4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6" grpId="1"/>
      <p:bldP spid="6" grpId="0"/>
      <p:bldP spid="6" grpId="1"/>
      <p:bldP spid="20" grpId="0" animBg="1"/>
      <p:bldP spid="21" grpId="0" animBg="1"/>
      <p:bldP spid="2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062F8A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C43C24B-1F32-6798-DB51-4CDFE9339BC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698" b="30184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pic>
        <p:nvPicPr>
          <p:cNvPr id="6" name="Immagine 5" descr="Immagine che contiene testo&#10;&#10;Descrizione generata automaticamente">
            <a:extLst>
              <a:ext uri="{FF2B5EF4-FFF2-40B4-BE49-F238E27FC236}">
                <a16:creationId xmlns:a16="http://schemas.microsoft.com/office/drawing/2014/main" id="{FB967765-6581-C0B6-5B6D-149AC34011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883" y="663364"/>
            <a:ext cx="3099425" cy="1102018"/>
          </a:xfrm>
          <a:prstGeom prst="rect">
            <a:avLst/>
          </a:prstGeom>
        </p:spPr>
      </p:pic>
      <p:pic>
        <p:nvPicPr>
          <p:cNvPr id="7" name="Immagine 6" descr="Immagine che contiene gara di atletica, sport&#10;&#10;Descrizione generata automaticamente">
            <a:extLst>
              <a:ext uri="{FF2B5EF4-FFF2-40B4-BE49-F238E27FC236}">
                <a16:creationId xmlns:a16="http://schemas.microsoft.com/office/drawing/2014/main" id="{0311EB68-46C8-4150-25CE-7C5FDC11E7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88290">
            <a:off x="5347889" y="754692"/>
            <a:ext cx="1736369" cy="1736369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D3648E0F-BCC3-F807-5CF2-75EBE8945797}"/>
              </a:ext>
            </a:extLst>
          </p:cNvPr>
          <p:cNvSpPr txBox="1"/>
          <p:nvPr/>
        </p:nvSpPr>
        <p:spPr>
          <a:xfrm>
            <a:off x="5296102" y="2542848"/>
            <a:ext cx="6058308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800" b="1" i="1" u="sng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Fonti :</a:t>
            </a:r>
            <a:endParaRPr lang="it-IT" sz="3200" b="1" i="1" u="sng" dirty="0">
              <a:solidFill>
                <a:srgbClr val="062F8A"/>
              </a:solidFill>
              <a:latin typeface="Bahnschrift SemiBold Condensed" panose="020B0502040204020203" pitchFamily="34" charset="0"/>
            </a:endParaRPr>
          </a:p>
          <a:p>
            <a:endParaRPr lang="it-IT" dirty="0"/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-  1</a:t>
            </a:r>
            <a:r>
              <a:rPr lang="it-IT" dirty="0"/>
              <a:t>     </a:t>
            </a:r>
            <a:r>
              <a:rPr lang="it-IT" sz="2400" i="1" dirty="0">
                <a:solidFill>
                  <a:srgbClr val="00B0F0"/>
                </a:solidFill>
                <a:latin typeface="Bahnschrift SemiBold Condensed" panose="020B0502040204020203" pitchFamily="34" charset="0"/>
              </a:rPr>
              <a:t>MIUR ( </a:t>
            </a:r>
            <a:r>
              <a:rPr lang="it-IT" sz="1600" i="1" dirty="0">
                <a:solidFill>
                  <a:srgbClr val="062F8A"/>
                </a:solidFill>
                <a:latin typeface="Bahnschrift SemiBold Condensed" panose="020B0502040204020203" pitchFamily="34" charset="0"/>
                <a:hlinkClick r:id="rId5"/>
              </a:rPr>
              <a:t>ustat.miur.it/opendata</a:t>
            </a:r>
            <a:r>
              <a:rPr lang="it-IT" sz="2400" i="1" dirty="0">
                <a:solidFill>
                  <a:srgbClr val="00B0F0"/>
                </a:solidFill>
                <a:latin typeface="Bahnschrift SemiBold Condensed" panose="020B0502040204020203" pitchFamily="34" charset="0"/>
              </a:rPr>
              <a:t> )</a:t>
            </a:r>
            <a:endParaRPr lang="it-IT" sz="2400" i="1" dirty="0">
              <a:solidFill>
                <a:srgbClr val="062F8A"/>
              </a:solidFill>
              <a:latin typeface="Bahnschrift SemiBold Condensed" panose="020B0502040204020203" pitchFamily="34" charset="0"/>
            </a:endParaRPr>
          </a:p>
          <a:p>
            <a:endParaRPr lang="it-IT" i="1" dirty="0">
              <a:solidFill>
                <a:srgbClr val="00B0F0"/>
              </a:solidFill>
              <a:latin typeface="Bahnschrift SemiBold Condensed" panose="020B0502040204020203" pitchFamily="34" charset="0"/>
            </a:endParaRPr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-  2</a:t>
            </a:r>
            <a:r>
              <a:rPr lang="it-IT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</a:t>
            </a:r>
            <a:r>
              <a:rPr lang="it-IT" dirty="0"/>
              <a:t>   </a:t>
            </a:r>
            <a:r>
              <a:rPr lang="it-IT" sz="2400" b="1" i="1" dirty="0" err="1">
                <a:solidFill>
                  <a:srgbClr val="00B0F0"/>
                </a:solidFill>
                <a:latin typeface="Bahnschrift SemiBold Condensed" panose="020B0502040204020203" pitchFamily="34" charset="0"/>
              </a:rPr>
              <a:t>AlmaLaurea</a:t>
            </a:r>
            <a:r>
              <a:rPr lang="it-IT" sz="2400" b="1" i="1" dirty="0">
                <a:solidFill>
                  <a:srgbClr val="00B0F0"/>
                </a:solidFill>
                <a:latin typeface="Bahnschrift SemiBold Condensed" panose="020B0502040204020203" pitchFamily="34" charset="0"/>
              </a:rPr>
              <a:t> ( </a:t>
            </a:r>
            <a:r>
              <a:rPr lang="it-IT" sz="1600" b="1" i="1" dirty="0">
                <a:solidFill>
                  <a:srgbClr val="062F8A"/>
                </a:solidFill>
                <a:latin typeface="Bahnschrift SemiBold Condensed" panose="020B0502040204020203" pitchFamily="34" charset="0"/>
                <a:hlinkClick r:id="rId6"/>
              </a:rPr>
              <a:t>almalaurea.it/universita/statistiche/occupazione</a:t>
            </a:r>
            <a:r>
              <a:rPr lang="it-IT" sz="20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</a:t>
            </a:r>
            <a:r>
              <a:rPr lang="it-IT" sz="2400" b="1" i="1" dirty="0">
                <a:solidFill>
                  <a:srgbClr val="00B0F0"/>
                </a:solidFill>
                <a:latin typeface="Bahnschrift SemiBold Condensed" panose="020B0502040204020203" pitchFamily="34" charset="0"/>
              </a:rPr>
              <a:t>)</a:t>
            </a:r>
          </a:p>
          <a:p>
            <a:endParaRPr lang="it-IT" sz="2400" b="1" i="1" dirty="0">
              <a:solidFill>
                <a:srgbClr val="00B0F0"/>
              </a:solidFill>
              <a:latin typeface="Bahnschrift SemiBold Condensed" panose="020B0502040204020203" pitchFamily="34" charset="0"/>
            </a:endParaRPr>
          </a:p>
          <a:p>
            <a:pPr lvl="0"/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-  3</a:t>
            </a:r>
            <a:r>
              <a:rPr lang="it-IT" dirty="0">
                <a:solidFill>
                  <a:prstClr val="black"/>
                </a:solidFill>
              </a:rPr>
              <a:t>   </a:t>
            </a:r>
            <a:r>
              <a:rPr lang="it-IT" sz="2400" b="1" i="1" dirty="0">
                <a:solidFill>
                  <a:srgbClr val="00B0F0"/>
                </a:solidFill>
                <a:latin typeface="Bahnschrift SemiBold Condensed" panose="020B0502040204020203" pitchFamily="34" charset="0"/>
              </a:rPr>
              <a:t>ISTAT ( </a:t>
            </a:r>
            <a:r>
              <a:rPr lang="it-IT" sz="1600" b="1" i="1" dirty="0">
                <a:solidFill>
                  <a:srgbClr val="062F8A"/>
                </a:solidFill>
                <a:latin typeface="Bahnschrift SemiBold Condensed" panose="020B0502040204020203" pitchFamily="34" charset="0"/>
                <a:hlinkClick r:id="rId7"/>
              </a:rPr>
              <a:t>dati.istat.it/popolazione</a:t>
            </a:r>
            <a:r>
              <a:rPr lang="it-IT" sz="2400" b="1" i="1" dirty="0">
                <a:solidFill>
                  <a:srgbClr val="00B0F0"/>
                </a:solidFill>
                <a:latin typeface="Bahnschrift SemiBold Condensed" panose="020B0502040204020203" pitchFamily="34" charset="0"/>
              </a:rPr>
              <a:t>)</a:t>
            </a:r>
          </a:p>
          <a:p>
            <a:endParaRPr lang="it-IT" sz="2400" b="1" i="1" dirty="0">
              <a:solidFill>
                <a:srgbClr val="00B0F0"/>
              </a:solidFill>
              <a:latin typeface="Bahnschrift SemiBold Condensed" panose="020B0502040204020203" pitchFamily="34" charset="0"/>
            </a:endParaRPr>
          </a:p>
          <a:p>
            <a:endParaRPr lang="it-IT" b="1" i="1" dirty="0">
              <a:solidFill>
                <a:srgbClr val="00B0F0"/>
              </a:solidFill>
              <a:latin typeface="Bahnschrift SemiBold Condensed" panose="020B0502040204020203" pitchFamily="34" charset="0"/>
            </a:endParaRPr>
          </a:p>
        </p:txBody>
      </p:sp>
      <p:pic>
        <p:nvPicPr>
          <p:cNvPr id="9" name="Immagine 8" descr="Immagine che contiene testo, cruciverba&#10;&#10;Descrizione generata automaticamente">
            <a:extLst>
              <a:ext uri="{FF2B5EF4-FFF2-40B4-BE49-F238E27FC236}">
                <a16:creationId xmlns:a16="http://schemas.microsoft.com/office/drawing/2014/main" id="{FC539D5B-69EF-DFF2-9413-90404953233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51107">
            <a:off x="1680920" y="2697577"/>
            <a:ext cx="2542905" cy="254290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062F8A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00D1E924-83A6-24F8-A566-3BD4F84A9CF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1825" y="5512499"/>
            <a:ext cx="1254018" cy="646433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A7A5F73C-F8E4-4D07-E278-96ACAAEBAF85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4" t="24319" r="80365" b="14732"/>
          <a:stretch/>
        </p:blipFill>
        <p:spPr>
          <a:xfrm>
            <a:off x="7970758" y="5526199"/>
            <a:ext cx="949911" cy="579018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10B6A703-4112-8953-C924-679E63323FC8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47" t="31391" r="9855" b="40165"/>
          <a:stretch/>
        </p:blipFill>
        <p:spPr>
          <a:xfrm>
            <a:off x="9495584" y="5485101"/>
            <a:ext cx="1843097" cy="646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618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3630CD3E-0F9D-D5E0-9F31-8926A8D875BC}"/>
              </a:ext>
            </a:extLst>
          </p:cNvPr>
          <p:cNvSpPr/>
          <p:nvPr/>
        </p:nvSpPr>
        <p:spPr>
          <a:xfrm>
            <a:off x="586962" y="588475"/>
            <a:ext cx="10969115" cy="5645702"/>
          </a:xfrm>
          <a:prstGeom prst="rect">
            <a:avLst/>
          </a:prstGeom>
          <a:solidFill>
            <a:srgbClr val="0C7C63"/>
          </a:solidFill>
          <a:ln>
            <a:solidFill>
              <a:srgbClr val="0C7C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0C7C63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642CC3E3-90E9-BCB0-CBFE-7152590F83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41" b="28941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3A4CFB3D-5A2B-6EEE-0F28-ADAA643CFD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4884" y="663364"/>
            <a:ext cx="3099422" cy="1102016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7084DA69-768D-ADA7-C144-362F80DE4B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388290">
            <a:off x="5347889" y="759322"/>
            <a:ext cx="1736369" cy="1727108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92A37CB3-C364-045F-C12E-C674973DA840}"/>
              </a:ext>
            </a:extLst>
          </p:cNvPr>
          <p:cNvSpPr txBox="1"/>
          <p:nvPr/>
        </p:nvSpPr>
        <p:spPr>
          <a:xfrm>
            <a:off x="6960360" y="1641765"/>
            <a:ext cx="46446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b="1" i="1" u="sng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Trend Future Immatricolazioni</a:t>
            </a:r>
            <a:endParaRPr lang="it-IT" sz="1400" b="1" i="1" dirty="0">
              <a:solidFill>
                <a:srgbClr val="0C7C63"/>
              </a:solidFill>
              <a:latin typeface="Bahnschrift SemiBold Condensed" panose="020B0502040204020203" pitchFamily="34" charset="0"/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FAF9077B-8ADD-BE0B-CA12-761C3778EBB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" r="-129"/>
          <a:stretch/>
        </p:blipFill>
        <p:spPr>
          <a:xfrm>
            <a:off x="2888924" y="1717849"/>
            <a:ext cx="6654297" cy="341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300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4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7" dur="1000" fill="hold"/>
                                        <p:tgtEl>
                                          <p:spTgt spid="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3630CD3E-0F9D-D5E0-9F31-8926A8D875BC}"/>
              </a:ext>
            </a:extLst>
          </p:cNvPr>
          <p:cNvSpPr/>
          <p:nvPr/>
        </p:nvSpPr>
        <p:spPr>
          <a:xfrm>
            <a:off x="586962" y="588475"/>
            <a:ext cx="10969115" cy="5645702"/>
          </a:xfrm>
          <a:prstGeom prst="rect">
            <a:avLst/>
          </a:prstGeom>
          <a:solidFill>
            <a:srgbClr val="0C7C63"/>
          </a:solidFill>
          <a:ln>
            <a:solidFill>
              <a:srgbClr val="0C7C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80" name="Connettore diritto 79">
            <a:extLst>
              <a:ext uri="{FF2B5EF4-FFF2-40B4-BE49-F238E27FC236}">
                <a16:creationId xmlns:a16="http://schemas.microsoft.com/office/drawing/2014/main" id="{019BE134-3DFC-7095-BF11-923381704CEB}"/>
              </a:ext>
            </a:extLst>
          </p:cNvPr>
          <p:cNvCxnSpPr/>
          <p:nvPr/>
        </p:nvCxnSpPr>
        <p:spPr>
          <a:xfrm flipH="1">
            <a:off x="3429000" y="2842460"/>
            <a:ext cx="76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0C7C63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FAF9077B-8ADD-BE0B-CA12-761C3778EBB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9" r="61"/>
          <a:stretch/>
        </p:blipFill>
        <p:spPr>
          <a:xfrm>
            <a:off x="1230126" y="865800"/>
            <a:ext cx="9985244" cy="5126400"/>
          </a:xfrm>
          <a:prstGeom prst="rect">
            <a:avLst/>
          </a:prstGeom>
        </p:spPr>
      </p:pic>
      <p:pic>
        <p:nvPicPr>
          <p:cNvPr id="64" name="Immagine 63">
            <a:extLst>
              <a:ext uri="{FF2B5EF4-FFF2-40B4-BE49-F238E27FC236}">
                <a16:creationId xmlns:a16="http://schemas.microsoft.com/office/drawing/2014/main" id="{D68AB0B3-7748-034A-285F-96302610B3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34312" y="3788876"/>
            <a:ext cx="5737002" cy="1883586"/>
          </a:xfrm>
          <a:prstGeom prst="rect">
            <a:avLst/>
          </a:prstGeom>
        </p:spPr>
      </p:pic>
      <p:pic>
        <p:nvPicPr>
          <p:cNvPr id="63" name="Immagine 62">
            <a:extLst>
              <a:ext uri="{FF2B5EF4-FFF2-40B4-BE49-F238E27FC236}">
                <a16:creationId xmlns:a16="http://schemas.microsoft.com/office/drawing/2014/main" id="{11A7A449-44EC-6920-51B8-7B3BCCF16D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4324" y="3788876"/>
            <a:ext cx="5747350" cy="1877812"/>
          </a:xfrm>
          <a:prstGeom prst="rect">
            <a:avLst/>
          </a:prstGeom>
        </p:spPr>
      </p:pic>
      <p:pic>
        <p:nvPicPr>
          <p:cNvPr id="61" name="Immagine 60">
            <a:extLst>
              <a:ext uri="{FF2B5EF4-FFF2-40B4-BE49-F238E27FC236}">
                <a16:creationId xmlns:a16="http://schemas.microsoft.com/office/drawing/2014/main" id="{43BF747D-21D0-E4B5-EF97-59B9D88EB88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24" y="804192"/>
            <a:ext cx="5747350" cy="1883586"/>
          </a:xfrm>
          <a:prstGeom prst="rect">
            <a:avLst/>
          </a:prstGeom>
        </p:spPr>
      </p:pic>
      <p:pic>
        <p:nvPicPr>
          <p:cNvPr id="62" name="Immagine 61">
            <a:extLst>
              <a:ext uri="{FF2B5EF4-FFF2-40B4-BE49-F238E27FC236}">
                <a16:creationId xmlns:a16="http://schemas.microsoft.com/office/drawing/2014/main" id="{C7F5D47E-4AC4-9B3A-04F4-9085EB54122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34312" y="804192"/>
            <a:ext cx="5747350" cy="1877744"/>
          </a:xfrm>
          <a:prstGeom prst="rect">
            <a:avLst/>
          </a:prstGeom>
        </p:spPr>
      </p:pic>
      <p:cxnSp>
        <p:nvCxnSpPr>
          <p:cNvPr id="67" name="Connettore diritto 66">
            <a:extLst>
              <a:ext uri="{FF2B5EF4-FFF2-40B4-BE49-F238E27FC236}">
                <a16:creationId xmlns:a16="http://schemas.microsoft.com/office/drawing/2014/main" id="{2E32F9F6-D0D1-41E1-B4D2-09AAE01C53C5}"/>
              </a:ext>
            </a:extLst>
          </p:cNvPr>
          <p:cNvCxnSpPr>
            <a:cxnSpLocks/>
          </p:cNvCxnSpPr>
          <p:nvPr/>
        </p:nvCxnSpPr>
        <p:spPr>
          <a:xfrm>
            <a:off x="0" y="3200400"/>
            <a:ext cx="12192000" cy="0"/>
          </a:xfrm>
          <a:prstGeom prst="line">
            <a:avLst/>
          </a:prstGeom>
          <a:ln w="38100">
            <a:solidFill>
              <a:srgbClr val="E7E8AA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ttore diritto 68">
            <a:extLst>
              <a:ext uri="{FF2B5EF4-FFF2-40B4-BE49-F238E27FC236}">
                <a16:creationId xmlns:a16="http://schemas.microsoft.com/office/drawing/2014/main" id="{97DABD27-6E16-DB78-0F0F-E1E1B5D26ED9}"/>
              </a:ext>
            </a:extLst>
          </p:cNvPr>
          <p:cNvCxnSpPr>
            <a:cxnSpLocks/>
            <a:stCxn id="2" idx="0"/>
            <a:endCxn id="2" idx="2"/>
          </p:cNvCxnSpPr>
          <p:nvPr/>
        </p:nvCxnSpPr>
        <p:spPr>
          <a:xfrm>
            <a:off x="6096000" y="0"/>
            <a:ext cx="0" cy="6858000"/>
          </a:xfrm>
          <a:prstGeom prst="line">
            <a:avLst/>
          </a:prstGeom>
          <a:ln w="38100">
            <a:solidFill>
              <a:srgbClr val="E7E8AA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4" name="Immagine 83">
            <a:extLst>
              <a:ext uri="{FF2B5EF4-FFF2-40B4-BE49-F238E27FC236}">
                <a16:creationId xmlns:a16="http://schemas.microsoft.com/office/drawing/2014/main" id="{64580701-A89F-5B63-731F-3905E505F87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2701" y="1474206"/>
            <a:ext cx="10566593" cy="3452388"/>
          </a:xfrm>
          <a:prstGeom prst="rect">
            <a:avLst/>
          </a:prstGeom>
          <a:ln w="38100">
            <a:solidFill>
              <a:srgbClr val="E7E8AA"/>
            </a:solidFill>
          </a:ln>
        </p:spPr>
      </p:pic>
    </p:spTree>
    <p:extLst>
      <p:ext uri="{BB962C8B-B14F-4D97-AF65-F5344CB8AC3E}">
        <p14:creationId xmlns:p14="http://schemas.microsoft.com/office/powerpoint/2010/main" val="887281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C3451703-E3A7-062A-1E7D-6BD6A953833E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062F8A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0C7C63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7033E32F-6EF4-940B-491E-6593B04064F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698" b="30184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pic>
        <p:nvPicPr>
          <p:cNvPr id="16" name="Immagine 15" descr="Immagine che contiene gara di atletica, sport&#10;&#10;Descrizione generata automaticamente">
            <a:extLst>
              <a:ext uri="{FF2B5EF4-FFF2-40B4-BE49-F238E27FC236}">
                <a16:creationId xmlns:a16="http://schemas.microsoft.com/office/drawing/2014/main" id="{33432853-1C9C-C9B7-D0DD-F784511013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88290">
            <a:off x="5347889" y="754692"/>
            <a:ext cx="1736369" cy="1736369"/>
          </a:xfrm>
          <a:prstGeom prst="rect">
            <a:avLst/>
          </a:prstGeom>
        </p:spPr>
      </p:pic>
      <p:pic>
        <p:nvPicPr>
          <p:cNvPr id="15" name="Immagine 14" descr="Immagine che contiene testo&#10;&#10;Descrizione generata automaticamente">
            <a:extLst>
              <a:ext uri="{FF2B5EF4-FFF2-40B4-BE49-F238E27FC236}">
                <a16:creationId xmlns:a16="http://schemas.microsoft.com/office/drawing/2014/main" id="{07292B8D-9215-78E1-091A-42DC6C57DA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883" y="663364"/>
            <a:ext cx="3099425" cy="1102018"/>
          </a:xfrm>
          <a:prstGeom prst="rect">
            <a:avLst/>
          </a:prstGeom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15D15E70-31F1-ABE8-B2BD-A5F86D680293}"/>
              </a:ext>
            </a:extLst>
          </p:cNvPr>
          <p:cNvSpPr txBox="1"/>
          <p:nvPr/>
        </p:nvSpPr>
        <p:spPr>
          <a:xfrm>
            <a:off x="586962" y="3194558"/>
            <a:ext cx="109266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9600" b="1" i="1" u="sng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Conclusioni</a:t>
            </a:r>
            <a:endParaRPr lang="it-IT" sz="3300" dirty="0">
              <a:solidFill>
                <a:srgbClr val="062F8A"/>
              </a:solidFill>
            </a:endParaRP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3630CD3E-0F9D-D5E0-9F31-8926A8D875BC}"/>
              </a:ext>
            </a:extLst>
          </p:cNvPr>
          <p:cNvSpPr/>
          <p:nvPr/>
        </p:nvSpPr>
        <p:spPr>
          <a:xfrm>
            <a:off x="586962" y="588475"/>
            <a:ext cx="10969115" cy="5645702"/>
          </a:xfrm>
          <a:prstGeom prst="rect">
            <a:avLst/>
          </a:prstGeom>
          <a:solidFill>
            <a:srgbClr val="0C7C63"/>
          </a:solidFill>
          <a:ln>
            <a:solidFill>
              <a:srgbClr val="0C7C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67" name="Connettore diritto 66">
            <a:extLst>
              <a:ext uri="{FF2B5EF4-FFF2-40B4-BE49-F238E27FC236}">
                <a16:creationId xmlns:a16="http://schemas.microsoft.com/office/drawing/2014/main" id="{2E32F9F6-D0D1-41E1-B4D2-09AAE01C53C5}"/>
              </a:ext>
            </a:extLst>
          </p:cNvPr>
          <p:cNvCxnSpPr>
            <a:cxnSpLocks/>
          </p:cNvCxnSpPr>
          <p:nvPr/>
        </p:nvCxnSpPr>
        <p:spPr>
          <a:xfrm>
            <a:off x="0" y="3200400"/>
            <a:ext cx="12192000" cy="0"/>
          </a:xfrm>
          <a:prstGeom prst="line">
            <a:avLst/>
          </a:prstGeom>
          <a:ln w="38100">
            <a:solidFill>
              <a:srgbClr val="E7E8AA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ttore diritto 68">
            <a:extLst>
              <a:ext uri="{FF2B5EF4-FFF2-40B4-BE49-F238E27FC236}">
                <a16:creationId xmlns:a16="http://schemas.microsoft.com/office/drawing/2014/main" id="{97DABD27-6E16-DB78-0F0F-E1E1B5D26ED9}"/>
              </a:ext>
            </a:extLst>
          </p:cNvPr>
          <p:cNvCxnSpPr>
            <a:cxnSpLocks/>
            <a:stCxn id="2" idx="0"/>
            <a:endCxn id="2" idx="2"/>
          </p:cNvCxnSpPr>
          <p:nvPr/>
        </p:nvCxnSpPr>
        <p:spPr>
          <a:xfrm>
            <a:off x="6096000" y="0"/>
            <a:ext cx="0" cy="6858000"/>
          </a:xfrm>
          <a:prstGeom prst="line">
            <a:avLst/>
          </a:prstGeom>
          <a:ln w="38100">
            <a:solidFill>
              <a:srgbClr val="E7E8AA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ttore diritto 79">
            <a:extLst>
              <a:ext uri="{FF2B5EF4-FFF2-40B4-BE49-F238E27FC236}">
                <a16:creationId xmlns:a16="http://schemas.microsoft.com/office/drawing/2014/main" id="{019BE134-3DFC-7095-BF11-923381704CEB}"/>
              </a:ext>
            </a:extLst>
          </p:cNvPr>
          <p:cNvCxnSpPr/>
          <p:nvPr/>
        </p:nvCxnSpPr>
        <p:spPr>
          <a:xfrm flipH="1">
            <a:off x="3429000" y="2842460"/>
            <a:ext cx="76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Immagine 60">
            <a:extLst>
              <a:ext uri="{FF2B5EF4-FFF2-40B4-BE49-F238E27FC236}">
                <a16:creationId xmlns:a16="http://schemas.microsoft.com/office/drawing/2014/main" id="{43BF747D-21D0-E4B5-EF97-59B9D88EB88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24" y="804192"/>
            <a:ext cx="5747350" cy="1883586"/>
          </a:xfrm>
          <a:prstGeom prst="rect">
            <a:avLst/>
          </a:prstGeom>
        </p:spPr>
      </p:pic>
      <p:pic>
        <p:nvPicPr>
          <p:cNvPr id="63" name="Immagine 62">
            <a:extLst>
              <a:ext uri="{FF2B5EF4-FFF2-40B4-BE49-F238E27FC236}">
                <a16:creationId xmlns:a16="http://schemas.microsoft.com/office/drawing/2014/main" id="{11A7A449-44EC-6920-51B8-7B3BCCF16D7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4324" y="3788876"/>
            <a:ext cx="5747350" cy="1877812"/>
          </a:xfrm>
          <a:prstGeom prst="rect">
            <a:avLst/>
          </a:prstGeom>
        </p:spPr>
      </p:pic>
      <p:pic>
        <p:nvPicPr>
          <p:cNvPr id="64" name="Immagine 63">
            <a:extLst>
              <a:ext uri="{FF2B5EF4-FFF2-40B4-BE49-F238E27FC236}">
                <a16:creationId xmlns:a16="http://schemas.microsoft.com/office/drawing/2014/main" id="{D68AB0B3-7748-034A-285F-96302610B38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34312" y="3788876"/>
            <a:ext cx="5737002" cy="1883586"/>
          </a:xfrm>
          <a:prstGeom prst="rect">
            <a:avLst/>
          </a:prstGeom>
        </p:spPr>
      </p:pic>
      <p:pic>
        <p:nvPicPr>
          <p:cNvPr id="62" name="Immagine 61">
            <a:extLst>
              <a:ext uri="{FF2B5EF4-FFF2-40B4-BE49-F238E27FC236}">
                <a16:creationId xmlns:a16="http://schemas.microsoft.com/office/drawing/2014/main" id="{C7F5D47E-4AC4-9B3A-04F4-9085EB54122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34312" y="804192"/>
            <a:ext cx="5747350" cy="1877744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40328960-0DED-6A5F-6E68-22476671EBB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2701" y="1474206"/>
            <a:ext cx="10566593" cy="3452388"/>
          </a:xfrm>
          <a:prstGeom prst="rect">
            <a:avLst/>
          </a:prstGeom>
          <a:ln w="38100">
            <a:solidFill>
              <a:srgbClr val="E7E8AA"/>
            </a:solidFill>
          </a:ln>
        </p:spPr>
      </p:pic>
    </p:spTree>
    <p:extLst>
      <p:ext uri="{BB962C8B-B14F-4D97-AF65-F5344CB8AC3E}">
        <p14:creationId xmlns:p14="http://schemas.microsoft.com/office/powerpoint/2010/main" val="1865742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5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7" grpId="0"/>
      <p:bldP spid="4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062F8A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C43C24B-1F32-6798-DB51-4CDFE9339BC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698" b="30184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pic>
        <p:nvPicPr>
          <p:cNvPr id="6" name="Immagine 5" descr="Immagine che contiene testo&#10;&#10;Descrizione generata automaticamente">
            <a:extLst>
              <a:ext uri="{FF2B5EF4-FFF2-40B4-BE49-F238E27FC236}">
                <a16:creationId xmlns:a16="http://schemas.microsoft.com/office/drawing/2014/main" id="{FB967765-6581-C0B6-5B6D-149AC34011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883" y="663364"/>
            <a:ext cx="3099425" cy="1102018"/>
          </a:xfrm>
          <a:prstGeom prst="rect">
            <a:avLst/>
          </a:prstGeom>
        </p:spPr>
      </p:pic>
      <p:pic>
        <p:nvPicPr>
          <p:cNvPr id="9" name="Immagine 8" descr="Immagine che contiene gara di atletica, sport&#10;&#10;Descrizione generata automaticamente">
            <a:extLst>
              <a:ext uri="{FF2B5EF4-FFF2-40B4-BE49-F238E27FC236}">
                <a16:creationId xmlns:a16="http://schemas.microsoft.com/office/drawing/2014/main" id="{6FA1E1AD-1484-030B-D3D2-4BED8A8D70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88290">
            <a:off x="5347889" y="754692"/>
            <a:ext cx="1736369" cy="1736369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1DDFE4CB-00FE-7E00-F077-6CE417E3BE17}"/>
              </a:ext>
            </a:extLst>
          </p:cNvPr>
          <p:cNvSpPr txBox="1"/>
          <p:nvPr/>
        </p:nvSpPr>
        <p:spPr>
          <a:xfrm>
            <a:off x="1028901" y="2003749"/>
            <a:ext cx="7991273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800" b="1" i="1" u="sng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Risultati :</a:t>
            </a:r>
          </a:p>
          <a:p>
            <a:endParaRPr lang="it-IT" sz="3200" b="1" i="1" u="sng" dirty="0">
              <a:solidFill>
                <a:srgbClr val="062F8A"/>
              </a:solidFill>
              <a:latin typeface="Bahnschrift SemiBold Condensed" panose="020B0502040204020203" pitchFamily="34" charset="0"/>
            </a:endParaRPr>
          </a:p>
          <a:p>
            <a:pPr lvl="0"/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-  1</a:t>
            </a:r>
            <a:r>
              <a:rPr lang="it-IT" dirty="0">
                <a:solidFill>
                  <a:prstClr val="black"/>
                </a:solidFill>
              </a:rPr>
              <a:t>     </a:t>
            </a:r>
            <a:r>
              <a:rPr lang="it-IT" sz="2400" i="1" dirty="0">
                <a:solidFill>
                  <a:srgbClr val="00B0F0"/>
                </a:solidFill>
                <a:latin typeface="Bahnschrift SemiBold Condensed" panose="020B0502040204020203" pitchFamily="34" charset="0"/>
              </a:rPr>
              <a:t>Prevalenza di Studenti di Sesso Femminile</a:t>
            </a:r>
          </a:p>
          <a:p>
            <a:endParaRPr lang="it-IT" dirty="0"/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-  2</a:t>
            </a:r>
            <a:r>
              <a:rPr lang="it-IT" dirty="0"/>
              <a:t>    </a:t>
            </a:r>
            <a:r>
              <a:rPr lang="it-IT" sz="2400" i="1" dirty="0">
                <a:solidFill>
                  <a:srgbClr val="00B0F0"/>
                </a:solidFill>
                <a:latin typeface="Bahnschrift SemiBold Condensed" panose="020B0502040204020203" pitchFamily="34" charset="0"/>
              </a:rPr>
              <a:t>Incremento di Immatricolazioni nella passata decade</a:t>
            </a:r>
          </a:p>
          <a:p>
            <a:endParaRPr lang="it-IT" i="1" dirty="0">
              <a:solidFill>
                <a:srgbClr val="00B0F0"/>
              </a:solidFill>
              <a:latin typeface="Bahnschrift SemiBold Condensed" panose="020B0502040204020203" pitchFamily="34" charset="0"/>
            </a:endParaRPr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-  3</a:t>
            </a:r>
            <a:r>
              <a:rPr lang="it-IT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</a:t>
            </a:r>
            <a:r>
              <a:rPr lang="it-IT" dirty="0"/>
              <a:t>   </a:t>
            </a:r>
            <a:r>
              <a:rPr lang="it-IT" sz="2400" b="1" i="1" dirty="0">
                <a:solidFill>
                  <a:srgbClr val="00B0F0"/>
                </a:solidFill>
                <a:latin typeface="Bahnschrift SemiBold Condensed" panose="020B0502040204020203" pitchFamily="34" charset="0"/>
              </a:rPr>
              <a:t>Flusso di studenti Fuorisede in prevalenza da Sud verso Centro e Nord</a:t>
            </a:r>
          </a:p>
          <a:p>
            <a:endParaRPr lang="it-IT" b="1" i="1" dirty="0">
              <a:solidFill>
                <a:srgbClr val="00B0F0"/>
              </a:solidFill>
              <a:latin typeface="Bahnschrift SemiBold Condensed" panose="020B0502040204020203" pitchFamily="34" charset="0"/>
            </a:endParaRPr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-  4 </a:t>
            </a:r>
            <a:r>
              <a:rPr lang="it-IT" dirty="0"/>
              <a:t>   </a:t>
            </a:r>
            <a:r>
              <a:rPr lang="it-IT" sz="2400" b="1" i="1" dirty="0">
                <a:solidFill>
                  <a:srgbClr val="00B0F0"/>
                </a:solidFill>
                <a:latin typeface="Bahnschrift SemiBold Condensed" panose="020B0502040204020203" pitchFamily="34" charset="0"/>
              </a:rPr>
              <a:t>Previsione di un Incremento di Immatricolazioni nei prossimi 5 Anni</a:t>
            </a:r>
            <a:endParaRPr lang="it-IT" dirty="0"/>
          </a:p>
        </p:txBody>
      </p:sp>
      <p:pic>
        <p:nvPicPr>
          <p:cNvPr id="1026" name="Picture 2" descr="immagine">
            <a:extLst>
              <a:ext uri="{FF2B5EF4-FFF2-40B4-BE49-F238E27FC236}">
                <a16:creationId xmlns:a16="http://schemas.microsoft.com/office/drawing/2014/main" id="{936F6D64-8680-CDCB-56FD-788FBDBE43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851977">
            <a:off x="9050768" y="2583891"/>
            <a:ext cx="2085469" cy="20854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A13050EA-2ABD-7345-3F5A-E9A7C5BC592C}"/>
              </a:ext>
            </a:extLst>
          </p:cNvPr>
          <p:cNvSpPr txBox="1"/>
          <p:nvPr/>
        </p:nvSpPr>
        <p:spPr>
          <a:xfrm>
            <a:off x="586962" y="3194558"/>
            <a:ext cx="109266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9600" b="1" i="1" u="sng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Conclusioni</a:t>
            </a:r>
            <a:endParaRPr lang="it-IT" sz="3300" dirty="0">
              <a:solidFill>
                <a:srgbClr val="062F8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096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/>
      <p:bldP spid="13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062F8A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C43C24B-1F32-6798-DB51-4CDFE9339BC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698" b="30184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pic>
        <p:nvPicPr>
          <p:cNvPr id="6" name="Immagine 5" descr="Immagine che contiene testo&#10;&#10;Descrizione generata automaticamente">
            <a:extLst>
              <a:ext uri="{FF2B5EF4-FFF2-40B4-BE49-F238E27FC236}">
                <a16:creationId xmlns:a16="http://schemas.microsoft.com/office/drawing/2014/main" id="{FB967765-6581-C0B6-5B6D-149AC34011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883" y="663364"/>
            <a:ext cx="3099425" cy="1102018"/>
          </a:xfrm>
          <a:prstGeom prst="rect">
            <a:avLst/>
          </a:prstGeom>
        </p:spPr>
      </p:pic>
      <p:pic>
        <p:nvPicPr>
          <p:cNvPr id="9" name="Immagine 8" descr="Immagine che contiene gara di atletica, sport&#10;&#10;Descrizione generata automaticamente">
            <a:extLst>
              <a:ext uri="{FF2B5EF4-FFF2-40B4-BE49-F238E27FC236}">
                <a16:creationId xmlns:a16="http://schemas.microsoft.com/office/drawing/2014/main" id="{6FA1E1AD-1484-030B-D3D2-4BED8A8D70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88290">
            <a:off x="5347889" y="754692"/>
            <a:ext cx="1736369" cy="1736369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1DDFE4CB-00FE-7E00-F077-6CE417E3BE17}"/>
              </a:ext>
            </a:extLst>
          </p:cNvPr>
          <p:cNvSpPr txBox="1"/>
          <p:nvPr/>
        </p:nvSpPr>
        <p:spPr>
          <a:xfrm>
            <a:off x="1028901" y="2003749"/>
            <a:ext cx="7991273" cy="326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800" b="1" i="1" u="sng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Utilità :</a:t>
            </a:r>
          </a:p>
          <a:p>
            <a:endParaRPr lang="it-IT" sz="3200" b="1" i="1" u="sng" dirty="0">
              <a:solidFill>
                <a:srgbClr val="062F8A"/>
              </a:solidFill>
              <a:latin typeface="Bahnschrift SemiBold Condensed" panose="020B0502040204020203" pitchFamily="34" charset="0"/>
            </a:endParaRPr>
          </a:p>
          <a:p>
            <a:pPr lvl="0"/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-  1</a:t>
            </a:r>
            <a:r>
              <a:rPr lang="it-IT" dirty="0">
                <a:solidFill>
                  <a:prstClr val="black"/>
                </a:solidFill>
              </a:rPr>
              <a:t>     </a:t>
            </a:r>
            <a:r>
              <a:rPr lang="it-IT" sz="2400" i="1" dirty="0">
                <a:solidFill>
                  <a:srgbClr val="00B0F0"/>
                </a:solidFill>
                <a:latin typeface="Bahnschrift SemiBold Condensed" panose="020B0502040204020203" pitchFamily="34" charset="0"/>
              </a:rPr>
              <a:t>Automatizzazione delle attività di Data </a:t>
            </a:r>
            <a:r>
              <a:rPr lang="it-IT" sz="2400" i="1" dirty="0" err="1">
                <a:solidFill>
                  <a:srgbClr val="00B0F0"/>
                </a:solidFill>
                <a:latin typeface="Bahnschrift SemiBold Condensed" panose="020B0502040204020203" pitchFamily="34" charset="0"/>
              </a:rPr>
              <a:t>Manipulation</a:t>
            </a:r>
            <a:endParaRPr lang="it-IT" sz="2400" i="1" dirty="0">
              <a:solidFill>
                <a:srgbClr val="00B0F0"/>
              </a:solidFill>
              <a:latin typeface="Bahnschrift SemiBold Condensed" panose="020B0502040204020203" pitchFamily="34" charset="0"/>
            </a:endParaRPr>
          </a:p>
          <a:p>
            <a:endParaRPr lang="it-IT" dirty="0"/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-  2</a:t>
            </a:r>
            <a:r>
              <a:rPr lang="it-IT" dirty="0"/>
              <a:t>    </a:t>
            </a:r>
            <a:r>
              <a:rPr lang="it-IT" sz="2400" i="1" dirty="0">
                <a:solidFill>
                  <a:srgbClr val="00B0F0"/>
                </a:solidFill>
                <a:latin typeface="Bahnschrift SemiBold Condensed" panose="020B0502040204020203" pitchFamily="34" charset="0"/>
              </a:rPr>
              <a:t>Applicabilità delle elaborazioni proposte per ulteriori Atenei  </a:t>
            </a:r>
          </a:p>
          <a:p>
            <a:endParaRPr lang="it-IT" i="1" dirty="0">
              <a:solidFill>
                <a:srgbClr val="00B0F0"/>
              </a:solidFill>
              <a:latin typeface="Bahnschrift SemiBold Condensed" panose="020B0502040204020203" pitchFamily="34" charset="0"/>
            </a:endParaRPr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-  3</a:t>
            </a:r>
            <a:r>
              <a:rPr lang="it-IT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</a:t>
            </a:r>
            <a:r>
              <a:rPr lang="it-IT" dirty="0"/>
              <a:t>   </a:t>
            </a:r>
            <a:r>
              <a:rPr lang="it-IT" sz="2400" i="1" dirty="0">
                <a:solidFill>
                  <a:srgbClr val="00B0F0"/>
                </a:solidFill>
                <a:latin typeface="Bahnschrift SemiBold Condensed" panose="020B0502040204020203" pitchFamily="34" charset="0"/>
              </a:rPr>
              <a:t>Riusabilità del codice su futuri Dataset Aggiornati </a:t>
            </a:r>
            <a:endParaRPr lang="it-IT" sz="2400" b="1" i="1" dirty="0">
              <a:solidFill>
                <a:srgbClr val="00B0F0"/>
              </a:solidFill>
              <a:latin typeface="Bahnschrift SemiBold Condensed" panose="020B0502040204020203" pitchFamily="34" charset="0"/>
            </a:endParaRPr>
          </a:p>
          <a:p>
            <a:endParaRPr lang="it-IT" b="1" i="1" dirty="0">
              <a:solidFill>
                <a:srgbClr val="00B0F0"/>
              </a:solidFill>
              <a:latin typeface="Bahnschrift SemiBold Condensed" panose="020B0502040204020203" pitchFamily="34" charset="0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590D5201-CCAA-4A4B-E57F-DA35769BEE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8863" y="2498014"/>
            <a:ext cx="2257224" cy="2257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190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594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81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81" tmFilter="0, 0; 0.125,0.2665; 0.25,0.4; 0.375,0.465; 0.5,0.5;  0.625,0.535; 0.75,0.6; 0.875,0.7335; 1,1">
                                          <p:stCondLst>
                                            <p:cond delay="581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90" tmFilter="0, 0; 0.125,0.2665; 0.25,0.4; 0.375,0.465; 0.5,0.5;  0.625,0.535; 0.75,0.6; 0.875,0.7335; 1,1">
                                          <p:stCondLst>
                                            <p:cond delay="115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44" tmFilter="0, 0; 0.125,0.2665; 0.25,0.4; 0.375,0.465; 0.5,0.5;  0.625,0.535; 0.75,0.6; 0.875,0.7335; 1,1">
                                          <p:stCondLst>
                                            <p:cond delay="144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7" dur="23">
                                          <p:stCondLst>
                                            <p:cond delay="56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8" dur="145" decel="50000">
                                          <p:stCondLst>
                                            <p:cond delay="59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3">
                                          <p:stCondLst>
                                            <p:cond delay="114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0" dur="145" decel="50000">
                                          <p:stCondLst>
                                            <p:cond delay="1171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3">
                                          <p:stCondLst>
                                            <p:cond delay="1437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2" dur="145" decel="50000">
                                          <p:stCondLst>
                                            <p:cond delay="145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3">
                                          <p:stCondLst>
                                            <p:cond delay="158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4" dur="145" decel="50000">
                                          <p:stCondLst>
                                            <p:cond delay="1605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062F8A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C43C24B-1F32-6798-DB51-4CDFE9339BC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698" b="30184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pic>
        <p:nvPicPr>
          <p:cNvPr id="6" name="Immagine 5" descr="Immagine che contiene testo&#10;&#10;Descrizione generata automaticamente">
            <a:extLst>
              <a:ext uri="{FF2B5EF4-FFF2-40B4-BE49-F238E27FC236}">
                <a16:creationId xmlns:a16="http://schemas.microsoft.com/office/drawing/2014/main" id="{FB967765-6581-C0B6-5B6D-149AC34011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883" y="663364"/>
            <a:ext cx="3099425" cy="1102018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999D0017-69C1-EB08-6515-FBF6BEA63310}"/>
              </a:ext>
            </a:extLst>
          </p:cNvPr>
          <p:cNvSpPr txBox="1"/>
          <p:nvPr/>
        </p:nvSpPr>
        <p:spPr>
          <a:xfrm>
            <a:off x="4017818" y="1646425"/>
            <a:ext cx="748929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it-IT" sz="7200" b="1" i="1" u="sng" dirty="0">
              <a:solidFill>
                <a:srgbClr val="062F8A"/>
              </a:solidFill>
              <a:latin typeface="Bahnschrift SemiBold Condensed" panose="020B0502040204020203" pitchFamily="34" charset="0"/>
            </a:endParaRPr>
          </a:p>
          <a:p>
            <a:pPr algn="ctr"/>
            <a:r>
              <a:rPr lang="it-IT" sz="7200" b="1" i="1" u="sng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Grazie per l’Attenzione</a:t>
            </a:r>
            <a:endParaRPr lang="it-IT" sz="2800" b="1" i="1" u="sng" dirty="0">
              <a:solidFill>
                <a:srgbClr val="062F8A"/>
              </a:solidFill>
              <a:latin typeface="Bahnschrift SemiBold Condensed" panose="020B0502040204020203" pitchFamily="34" charset="0"/>
            </a:endParaRPr>
          </a:p>
          <a:p>
            <a:pPr algn="ctr"/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pPr algn="ctr"/>
            <a:r>
              <a:rPr lang="it-IT" b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la presentazione dei dettagli implementativi seguirà, auspicabilmente, a breve</a:t>
            </a:r>
          </a:p>
        </p:txBody>
      </p:sp>
      <p:pic>
        <p:nvPicPr>
          <p:cNvPr id="8" name="Immagine 7" descr="Immagine che contiene gara di atletica, sport&#10;&#10;Descrizione generata automaticamente">
            <a:extLst>
              <a:ext uri="{FF2B5EF4-FFF2-40B4-BE49-F238E27FC236}">
                <a16:creationId xmlns:a16="http://schemas.microsoft.com/office/drawing/2014/main" id="{4990C7C4-F764-CF46-E501-169838DA91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88290">
            <a:off x="5347889" y="754692"/>
            <a:ext cx="1736369" cy="1736369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D9B4E07E-100D-7918-B2AD-575A4D4BA17B}"/>
              </a:ext>
            </a:extLst>
          </p:cNvPr>
          <p:cNvSpPr txBox="1"/>
          <p:nvPr/>
        </p:nvSpPr>
        <p:spPr>
          <a:xfrm>
            <a:off x="1028901" y="2003749"/>
            <a:ext cx="7991273" cy="326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800" b="1" i="1" u="sng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Utilità :</a:t>
            </a:r>
          </a:p>
          <a:p>
            <a:endParaRPr lang="it-IT" sz="3200" b="1" i="1" u="sng" dirty="0">
              <a:solidFill>
                <a:srgbClr val="062F8A"/>
              </a:solidFill>
              <a:latin typeface="Bahnschrift SemiBold Condensed" panose="020B0502040204020203" pitchFamily="34" charset="0"/>
            </a:endParaRPr>
          </a:p>
          <a:p>
            <a:pPr lvl="0"/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-  1</a:t>
            </a:r>
            <a:r>
              <a:rPr lang="it-IT" dirty="0">
                <a:solidFill>
                  <a:prstClr val="black"/>
                </a:solidFill>
              </a:rPr>
              <a:t>     </a:t>
            </a:r>
            <a:r>
              <a:rPr lang="it-IT" sz="2400" i="1" dirty="0">
                <a:solidFill>
                  <a:srgbClr val="00B0F0"/>
                </a:solidFill>
                <a:latin typeface="Bahnschrift SemiBold Condensed" panose="020B0502040204020203" pitchFamily="34" charset="0"/>
              </a:rPr>
              <a:t>Automatizzazione delle attività di Data </a:t>
            </a:r>
            <a:r>
              <a:rPr lang="it-IT" sz="2400" i="1" dirty="0" err="1">
                <a:solidFill>
                  <a:srgbClr val="00B0F0"/>
                </a:solidFill>
                <a:latin typeface="Bahnschrift SemiBold Condensed" panose="020B0502040204020203" pitchFamily="34" charset="0"/>
              </a:rPr>
              <a:t>Manipulation</a:t>
            </a:r>
            <a:endParaRPr lang="it-IT" sz="2400" i="1" dirty="0">
              <a:solidFill>
                <a:srgbClr val="00B0F0"/>
              </a:solidFill>
              <a:latin typeface="Bahnschrift SemiBold Condensed" panose="020B0502040204020203" pitchFamily="34" charset="0"/>
            </a:endParaRPr>
          </a:p>
          <a:p>
            <a:endParaRPr lang="it-IT" dirty="0"/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-  2</a:t>
            </a:r>
            <a:r>
              <a:rPr lang="it-IT" dirty="0"/>
              <a:t>    </a:t>
            </a:r>
            <a:r>
              <a:rPr lang="it-IT" sz="2400" i="1" dirty="0">
                <a:solidFill>
                  <a:srgbClr val="00B0F0"/>
                </a:solidFill>
                <a:latin typeface="Bahnschrift SemiBold Condensed" panose="020B0502040204020203" pitchFamily="34" charset="0"/>
              </a:rPr>
              <a:t>Applicabilità delle elaborazioni proposte per ulteriori Atenei  </a:t>
            </a:r>
          </a:p>
          <a:p>
            <a:endParaRPr lang="it-IT" i="1" dirty="0">
              <a:solidFill>
                <a:srgbClr val="00B0F0"/>
              </a:solidFill>
              <a:latin typeface="Bahnschrift SemiBold Condensed" panose="020B0502040204020203" pitchFamily="34" charset="0"/>
            </a:endParaRPr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-  3</a:t>
            </a:r>
            <a:r>
              <a:rPr lang="it-IT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</a:t>
            </a:r>
            <a:r>
              <a:rPr lang="it-IT" dirty="0"/>
              <a:t>   </a:t>
            </a:r>
            <a:r>
              <a:rPr lang="it-IT" sz="2400" i="1" dirty="0">
                <a:solidFill>
                  <a:srgbClr val="00B0F0"/>
                </a:solidFill>
                <a:latin typeface="Bahnschrift SemiBold Condensed" panose="020B0502040204020203" pitchFamily="34" charset="0"/>
              </a:rPr>
              <a:t>Riusabilità del codice su futuri Dataset Aggiornati </a:t>
            </a:r>
            <a:endParaRPr lang="it-IT" sz="2400" b="1" i="1" dirty="0">
              <a:solidFill>
                <a:srgbClr val="00B0F0"/>
              </a:solidFill>
              <a:latin typeface="Bahnschrift SemiBold Condensed" panose="020B0502040204020203" pitchFamily="34" charset="0"/>
            </a:endParaRPr>
          </a:p>
          <a:p>
            <a:endParaRPr lang="it-IT" b="1" i="1" dirty="0">
              <a:solidFill>
                <a:srgbClr val="00B0F0"/>
              </a:solidFill>
              <a:latin typeface="Bahnschrift SemiBold Condensed" panose="020B0502040204020203" pitchFamily="34" charset="0"/>
            </a:endParaRP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7D8277F3-7ABF-7692-C4AC-DB8B685F92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8863" y="2498014"/>
            <a:ext cx="2257224" cy="2257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308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36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4.07407E-6 L 4.16667E-6 0.14908 C 4.16667E-6 0.21551 -0.08529 0.29815 -0.15417 0.29815 L -0.30834 0.29815 " pathEditMode="relative" rAng="0" ptsTypes="AAAA">
                                      <p:cBhvr>
                                        <p:cTn id="13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417" y="1490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0"/>
                            </p:stCondLst>
                            <p:childTnLst>
                              <p:par>
                                <p:cTn id="15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50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500"/>
                            </p:stCondLst>
                            <p:childTnLst>
                              <p:par>
                                <p:cTn id="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062F8A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C43C24B-1F32-6798-DB51-4CDFE9339BC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698" b="30184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pic>
        <p:nvPicPr>
          <p:cNvPr id="6" name="Immagine 5" descr="Immagine che contiene testo&#10;&#10;Descrizione generata automaticamente">
            <a:extLst>
              <a:ext uri="{FF2B5EF4-FFF2-40B4-BE49-F238E27FC236}">
                <a16:creationId xmlns:a16="http://schemas.microsoft.com/office/drawing/2014/main" id="{FB967765-6581-C0B6-5B6D-149AC34011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883" y="663364"/>
            <a:ext cx="3099425" cy="1102018"/>
          </a:xfrm>
          <a:prstGeom prst="rect">
            <a:avLst/>
          </a:prstGeom>
        </p:spPr>
      </p:pic>
      <p:pic>
        <p:nvPicPr>
          <p:cNvPr id="7" name="Immagine 6" descr="Immagine che contiene gara di atletica, sport&#10;&#10;Descrizione generata automaticamente">
            <a:extLst>
              <a:ext uri="{FF2B5EF4-FFF2-40B4-BE49-F238E27FC236}">
                <a16:creationId xmlns:a16="http://schemas.microsoft.com/office/drawing/2014/main" id="{0311EB68-46C8-4150-25CE-7C5FDC11E7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88290">
            <a:off x="5347889" y="754692"/>
            <a:ext cx="1736369" cy="1736369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D3648E0F-BCC3-F807-5CF2-75EBE8945797}"/>
              </a:ext>
            </a:extLst>
          </p:cNvPr>
          <p:cNvSpPr txBox="1"/>
          <p:nvPr/>
        </p:nvSpPr>
        <p:spPr>
          <a:xfrm>
            <a:off x="5296102" y="2542848"/>
            <a:ext cx="2678539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800" b="1" i="1" u="sng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Strumenti :</a:t>
            </a:r>
            <a:endParaRPr lang="it-IT" sz="3200" b="1" i="1" u="sng" dirty="0">
              <a:solidFill>
                <a:srgbClr val="062F8A"/>
              </a:solidFill>
              <a:latin typeface="Bahnschrift SemiBold Condensed" panose="020B0502040204020203" pitchFamily="34" charset="0"/>
            </a:endParaRPr>
          </a:p>
          <a:p>
            <a:endParaRPr lang="it-IT" dirty="0"/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-  1</a:t>
            </a:r>
            <a:r>
              <a:rPr lang="it-IT" dirty="0"/>
              <a:t>     </a:t>
            </a:r>
            <a:r>
              <a:rPr lang="it-IT" sz="2400" i="1" dirty="0" err="1">
                <a:solidFill>
                  <a:srgbClr val="00B0F0"/>
                </a:solidFill>
                <a:latin typeface="Bahnschrift SemiBold Condensed" panose="020B0502040204020203" pitchFamily="34" charset="0"/>
              </a:rPr>
              <a:t>MongoDB</a:t>
            </a:r>
            <a:endParaRPr lang="it-IT" sz="2400" i="1" dirty="0">
              <a:solidFill>
                <a:srgbClr val="062F8A"/>
              </a:solidFill>
              <a:latin typeface="Bahnschrift SemiBold Condensed" panose="020B0502040204020203" pitchFamily="34" charset="0"/>
            </a:endParaRPr>
          </a:p>
          <a:p>
            <a:endParaRPr lang="it-IT" i="1" dirty="0">
              <a:solidFill>
                <a:srgbClr val="00B0F0"/>
              </a:solidFill>
              <a:latin typeface="Bahnschrift SemiBold Condensed" panose="020B0502040204020203" pitchFamily="34" charset="0"/>
            </a:endParaRPr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-  2</a:t>
            </a:r>
            <a:r>
              <a:rPr lang="it-IT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</a:t>
            </a:r>
            <a:r>
              <a:rPr lang="it-IT" dirty="0"/>
              <a:t>   </a:t>
            </a:r>
            <a:r>
              <a:rPr lang="it-IT" sz="2400" b="1" i="1" dirty="0">
                <a:solidFill>
                  <a:srgbClr val="00B0F0"/>
                </a:solidFill>
                <a:latin typeface="Bahnschrift SemiBold Condensed" panose="020B0502040204020203" pitchFamily="34" charset="0"/>
              </a:rPr>
              <a:t>Apache Spark</a:t>
            </a:r>
          </a:p>
          <a:p>
            <a:endParaRPr lang="it-IT" b="1" i="1" dirty="0">
              <a:solidFill>
                <a:srgbClr val="00B0F0"/>
              </a:solidFill>
              <a:latin typeface="Bahnschrift SemiBold Condensed" panose="020B0502040204020203" pitchFamily="34" charset="0"/>
            </a:endParaRP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FC539D5B-69EF-DFF2-9413-90404953233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67" t="71" r="6096" b="14206"/>
          <a:stretch/>
        </p:blipFill>
        <p:spPr>
          <a:xfrm rot="21263206">
            <a:off x="1680107" y="2692994"/>
            <a:ext cx="2422875" cy="245750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062F8A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00D1E924-83A6-24F8-A566-3BD4F84A9CF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02" t="35102" r="9604" b="29871"/>
          <a:stretch/>
        </p:blipFill>
        <p:spPr>
          <a:xfrm>
            <a:off x="5857741" y="4943505"/>
            <a:ext cx="1994387" cy="562489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E7BB18CA-EB17-0E1C-7DA9-1B134ED924C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054" y="5471767"/>
            <a:ext cx="1040045" cy="539957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FC0E0E12-FA74-8B32-1415-2B57A5D357DC}"/>
              </a:ext>
            </a:extLst>
          </p:cNvPr>
          <p:cNvSpPr txBox="1"/>
          <p:nvPr/>
        </p:nvSpPr>
        <p:spPr>
          <a:xfrm>
            <a:off x="7974641" y="2778661"/>
            <a:ext cx="2678539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sz="3200" b="1" i="1" u="sng" dirty="0">
              <a:solidFill>
                <a:srgbClr val="062F8A"/>
              </a:solidFill>
              <a:latin typeface="Bahnschrift SemiBold Condensed" panose="020B0502040204020203" pitchFamily="34" charset="0"/>
            </a:endParaRPr>
          </a:p>
          <a:p>
            <a:endParaRPr lang="it-IT" dirty="0"/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-  3</a:t>
            </a:r>
            <a:r>
              <a:rPr lang="it-IT" dirty="0"/>
              <a:t>    </a:t>
            </a:r>
            <a:r>
              <a:rPr lang="it-IT" sz="2400" i="1" dirty="0">
                <a:solidFill>
                  <a:srgbClr val="00B0F0"/>
                </a:solidFill>
                <a:latin typeface="Bahnschrift SemiBold Condensed" panose="020B0502040204020203" pitchFamily="34" charset="0"/>
              </a:rPr>
              <a:t>Python</a:t>
            </a:r>
            <a:endParaRPr lang="it-IT" sz="2400" i="1" dirty="0">
              <a:solidFill>
                <a:srgbClr val="062F8A"/>
              </a:solidFill>
              <a:latin typeface="Bahnschrift SemiBold Condensed" panose="020B0502040204020203" pitchFamily="34" charset="0"/>
            </a:endParaRPr>
          </a:p>
          <a:p>
            <a:endParaRPr lang="it-IT" i="1" dirty="0">
              <a:solidFill>
                <a:srgbClr val="00B0F0"/>
              </a:solidFill>
              <a:latin typeface="Bahnschrift SemiBold Condensed" panose="020B0502040204020203" pitchFamily="34" charset="0"/>
            </a:endParaRPr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-  4</a:t>
            </a:r>
            <a:r>
              <a:rPr lang="it-IT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</a:t>
            </a:r>
            <a:r>
              <a:rPr lang="it-IT" dirty="0"/>
              <a:t>   </a:t>
            </a:r>
            <a:r>
              <a:rPr lang="it-IT" sz="2400" b="1" i="1" dirty="0">
                <a:solidFill>
                  <a:srgbClr val="00B0F0"/>
                </a:solidFill>
                <a:latin typeface="Bahnschrift SemiBold Condensed" panose="020B0502040204020203" pitchFamily="34" charset="0"/>
              </a:rPr>
              <a:t>Excel</a:t>
            </a:r>
          </a:p>
          <a:p>
            <a:endParaRPr lang="it-IT" b="1" i="1" dirty="0">
              <a:solidFill>
                <a:srgbClr val="00B0F0"/>
              </a:solidFill>
              <a:latin typeface="Bahnschrift SemiBold Condensed" panose="020B0502040204020203" pitchFamily="34" charset="0"/>
            </a:endParaRPr>
          </a:p>
        </p:txBody>
      </p:sp>
      <p:pic>
        <p:nvPicPr>
          <p:cNvPr id="12" name="Immagine 11" descr="Immagine che contiene testo, segnale, clipart&#10;&#10;Descrizione generata automaticamente">
            <a:extLst>
              <a:ext uri="{FF2B5EF4-FFF2-40B4-BE49-F238E27FC236}">
                <a16:creationId xmlns:a16="http://schemas.microsoft.com/office/drawing/2014/main" id="{85F4DFEA-DC95-5F80-3CCD-BD3EBEFA7B5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4757" y="5456317"/>
            <a:ext cx="1264341" cy="555407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06C3C833-F40C-544F-EC19-3033CF2731C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7476" y="4900556"/>
            <a:ext cx="1926615" cy="571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402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0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0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0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1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1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  <p:bldP spid="11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00" cap="sq" cmpd="sng">
            <a:solidFill>
              <a:srgbClr val="AD9678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C43C24B-1F32-6798-DB51-4CDFE9339B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47" b="28947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FB967765-6581-C0B6-5B6D-149AC34011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4883" y="663498"/>
            <a:ext cx="3099425" cy="1101748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D3648E0F-BCC3-F807-5CF2-75EBE8945797}"/>
              </a:ext>
            </a:extLst>
          </p:cNvPr>
          <p:cNvSpPr txBox="1"/>
          <p:nvPr/>
        </p:nvSpPr>
        <p:spPr>
          <a:xfrm>
            <a:off x="632690" y="3308140"/>
            <a:ext cx="1092661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6600" b="1" i="1" u="sng" dirty="0">
                <a:solidFill>
                  <a:srgbClr val="AD9678"/>
                </a:solidFill>
                <a:latin typeface="Bahnschrift SemiBold Condensed" panose="020B0502040204020203" pitchFamily="34" charset="0"/>
              </a:rPr>
              <a:t>Trend Carriera Universitaria</a:t>
            </a:r>
            <a:endParaRPr lang="it-IT" sz="3600" b="1" i="1" dirty="0">
              <a:solidFill>
                <a:srgbClr val="AD9678"/>
              </a:solidFill>
              <a:latin typeface="Bahnschrift SemiBold Condensed" panose="020B0502040204020203" pitchFamily="34" charset="0"/>
            </a:endParaRPr>
          </a:p>
          <a:p>
            <a:pPr algn="ctr"/>
            <a:endParaRPr lang="it-IT" b="1" i="1" dirty="0">
              <a:solidFill>
                <a:srgbClr val="00B0F0"/>
              </a:solidFill>
              <a:latin typeface="Bahnschrift SemiBold Condensed" panose="020B0502040204020203" pitchFamily="34" charset="0"/>
            </a:endParaRP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2D20C61B-9500-51AA-923E-5069F33588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388290">
            <a:off x="5347889" y="754692"/>
            <a:ext cx="1736369" cy="1736369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2E89BDD5-8626-C902-8BF8-EBF1EEF1869E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062F8A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763C2129-7D79-26AF-8C5C-576DF3FAC4F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698" b="30184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pic>
        <p:nvPicPr>
          <p:cNvPr id="12" name="Immagine 11" descr="Immagine che contiene testo&#10;&#10;Descrizione generata automaticamente">
            <a:extLst>
              <a:ext uri="{FF2B5EF4-FFF2-40B4-BE49-F238E27FC236}">
                <a16:creationId xmlns:a16="http://schemas.microsoft.com/office/drawing/2014/main" id="{3BBFA940-A450-6048-6D91-A0F7AFC4F03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883" y="663364"/>
            <a:ext cx="3099425" cy="1102018"/>
          </a:xfrm>
          <a:prstGeom prst="rect">
            <a:avLst/>
          </a:prstGeom>
        </p:spPr>
      </p:pic>
      <p:pic>
        <p:nvPicPr>
          <p:cNvPr id="13" name="Immagine 12" descr="Immagine che contiene gara di atletica, sport&#10;&#10;Descrizione generata automaticamente">
            <a:extLst>
              <a:ext uri="{FF2B5EF4-FFF2-40B4-BE49-F238E27FC236}">
                <a16:creationId xmlns:a16="http://schemas.microsoft.com/office/drawing/2014/main" id="{B7F2192E-DD60-5616-9A6E-AF62CB3BAAB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88290">
            <a:off x="5347889" y="754692"/>
            <a:ext cx="1736369" cy="1736369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AF4C3818-ED0E-AAE9-C7D7-4950F1DAAB6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67" t="71" r="6096" b="14206"/>
          <a:stretch/>
        </p:blipFill>
        <p:spPr>
          <a:xfrm rot="21263206">
            <a:off x="1680107" y="2692994"/>
            <a:ext cx="2422875" cy="245750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062F8A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E5B0B6B0-7341-F616-6379-890A6C5C1ECC}"/>
              </a:ext>
            </a:extLst>
          </p:cNvPr>
          <p:cNvSpPr txBox="1"/>
          <p:nvPr/>
        </p:nvSpPr>
        <p:spPr>
          <a:xfrm>
            <a:off x="5296102" y="2542848"/>
            <a:ext cx="2678539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800" b="1" i="1" u="sng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Strumenti :</a:t>
            </a:r>
            <a:endParaRPr lang="it-IT" sz="3200" b="1" i="1" u="sng" dirty="0">
              <a:solidFill>
                <a:srgbClr val="062F8A"/>
              </a:solidFill>
              <a:latin typeface="Bahnschrift SemiBold Condensed" panose="020B0502040204020203" pitchFamily="34" charset="0"/>
            </a:endParaRPr>
          </a:p>
          <a:p>
            <a:endParaRPr lang="it-IT" dirty="0"/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-  1</a:t>
            </a:r>
            <a:r>
              <a:rPr lang="it-IT" dirty="0"/>
              <a:t>     </a:t>
            </a:r>
            <a:r>
              <a:rPr lang="it-IT" sz="2400" i="1" dirty="0" err="1">
                <a:solidFill>
                  <a:srgbClr val="00B0F0"/>
                </a:solidFill>
                <a:latin typeface="Bahnschrift SemiBold Condensed" panose="020B0502040204020203" pitchFamily="34" charset="0"/>
              </a:rPr>
              <a:t>MongoDB</a:t>
            </a:r>
            <a:endParaRPr lang="it-IT" sz="2400" i="1" dirty="0">
              <a:solidFill>
                <a:srgbClr val="062F8A"/>
              </a:solidFill>
              <a:latin typeface="Bahnschrift SemiBold Condensed" panose="020B0502040204020203" pitchFamily="34" charset="0"/>
            </a:endParaRPr>
          </a:p>
          <a:p>
            <a:endParaRPr lang="it-IT" i="1" dirty="0">
              <a:solidFill>
                <a:srgbClr val="00B0F0"/>
              </a:solidFill>
              <a:latin typeface="Bahnschrift SemiBold Condensed" panose="020B0502040204020203" pitchFamily="34" charset="0"/>
            </a:endParaRPr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-  2</a:t>
            </a:r>
            <a:r>
              <a:rPr lang="it-IT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</a:t>
            </a:r>
            <a:r>
              <a:rPr lang="it-IT" dirty="0"/>
              <a:t>   </a:t>
            </a:r>
            <a:r>
              <a:rPr lang="it-IT" sz="2400" b="1" i="1" dirty="0">
                <a:solidFill>
                  <a:srgbClr val="00B0F0"/>
                </a:solidFill>
                <a:latin typeface="Bahnschrift SemiBold Condensed" panose="020B0502040204020203" pitchFamily="34" charset="0"/>
              </a:rPr>
              <a:t>Apache Spark</a:t>
            </a:r>
          </a:p>
          <a:p>
            <a:endParaRPr lang="it-IT" b="1" i="1" dirty="0">
              <a:solidFill>
                <a:srgbClr val="00B0F0"/>
              </a:solidFill>
              <a:latin typeface="Bahnschrift SemiBold Condensed" panose="020B0502040204020203" pitchFamily="34" charset="0"/>
            </a:endParaRPr>
          </a:p>
        </p:txBody>
      </p:sp>
      <p:pic>
        <p:nvPicPr>
          <p:cNvPr id="19" name="Immagine 18">
            <a:extLst>
              <a:ext uri="{FF2B5EF4-FFF2-40B4-BE49-F238E27FC236}">
                <a16:creationId xmlns:a16="http://schemas.microsoft.com/office/drawing/2014/main" id="{DA3565B8-DD52-D25E-C55F-71D30F2AF8A7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02" t="35102" r="9604" b="29871"/>
          <a:stretch/>
        </p:blipFill>
        <p:spPr>
          <a:xfrm>
            <a:off x="5857741" y="4943505"/>
            <a:ext cx="1994387" cy="562489"/>
          </a:xfrm>
          <a:prstGeom prst="rect">
            <a:avLst/>
          </a:prstGeom>
        </p:spPr>
      </p:pic>
      <p:pic>
        <p:nvPicPr>
          <p:cNvPr id="20" name="Immagine 19">
            <a:extLst>
              <a:ext uri="{FF2B5EF4-FFF2-40B4-BE49-F238E27FC236}">
                <a16:creationId xmlns:a16="http://schemas.microsoft.com/office/drawing/2014/main" id="{28046937-3821-4890-72A3-464F6BB6631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054" y="5471767"/>
            <a:ext cx="1040045" cy="539957"/>
          </a:xfrm>
          <a:prstGeom prst="rect">
            <a:avLst/>
          </a:prstGeom>
        </p:spPr>
      </p:pic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CECEF95F-4EAB-DDE0-1E1F-232744B66E0B}"/>
              </a:ext>
            </a:extLst>
          </p:cNvPr>
          <p:cNvSpPr txBox="1"/>
          <p:nvPr/>
        </p:nvSpPr>
        <p:spPr>
          <a:xfrm>
            <a:off x="7974641" y="2778661"/>
            <a:ext cx="2678539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sz="3200" b="1" i="1" u="sng" dirty="0">
              <a:solidFill>
                <a:srgbClr val="062F8A"/>
              </a:solidFill>
              <a:latin typeface="Bahnschrift SemiBold Condensed" panose="020B0502040204020203" pitchFamily="34" charset="0"/>
            </a:endParaRPr>
          </a:p>
          <a:p>
            <a:endParaRPr lang="it-IT" dirty="0"/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-  3</a:t>
            </a:r>
            <a:r>
              <a:rPr lang="it-IT" dirty="0"/>
              <a:t>    </a:t>
            </a:r>
            <a:r>
              <a:rPr lang="it-IT" sz="2400" i="1" dirty="0">
                <a:solidFill>
                  <a:srgbClr val="00B0F0"/>
                </a:solidFill>
                <a:latin typeface="Bahnschrift SemiBold Condensed" panose="020B0502040204020203" pitchFamily="34" charset="0"/>
              </a:rPr>
              <a:t>Python</a:t>
            </a:r>
            <a:endParaRPr lang="it-IT" sz="2400" i="1" dirty="0">
              <a:solidFill>
                <a:srgbClr val="062F8A"/>
              </a:solidFill>
              <a:latin typeface="Bahnschrift SemiBold Condensed" panose="020B0502040204020203" pitchFamily="34" charset="0"/>
            </a:endParaRPr>
          </a:p>
          <a:p>
            <a:endParaRPr lang="it-IT" i="1" dirty="0">
              <a:solidFill>
                <a:srgbClr val="00B0F0"/>
              </a:solidFill>
              <a:latin typeface="Bahnschrift SemiBold Condensed" panose="020B0502040204020203" pitchFamily="34" charset="0"/>
            </a:endParaRPr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-  4</a:t>
            </a:r>
            <a:r>
              <a:rPr lang="it-IT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</a:t>
            </a:r>
            <a:r>
              <a:rPr lang="it-IT" dirty="0"/>
              <a:t>   </a:t>
            </a:r>
            <a:r>
              <a:rPr lang="it-IT" sz="2400" b="1" i="1" dirty="0">
                <a:solidFill>
                  <a:srgbClr val="00B0F0"/>
                </a:solidFill>
                <a:latin typeface="Bahnschrift SemiBold Condensed" panose="020B0502040204020203" pitchFamily="34" charset="0"/>
              </a:rPr>
              <a:t>Excel</a:t>
            </a:r>
          </a:p>
          <a:p>
            <a:endParaRPr lang="it-IT" b="1" i="1" dirty="0">
              <a:solidFill>
                <a:srgbClr val="00B0F0"/>
              </a:solidFill>
              <a:latin typeface="Bahnschrift SemiBold Condensed" panose="020B0502040204020203" pitchFamily="34" charset="0"/>
            </a:endParaRPr>
          </a:p>
        </p:txBody>
      </p:sp>
      <p:pic>
        <p:nvPicPr>
          <p:cNvPr id="22" name="Immagine 21" descr="Immagine che contiene testo, segnale, clipart&#10;&#10;Descrizione generata automaticamente">
            <a:extLst>
              <a:ext uri="{FF2B5EF4-FFF2-40B4-BE49-F238E27FC236}">
                <a16:creationId xmlns:a16="http://schemas.microsoft.com/office/drawing/2014/main" id="{7DB6DDC4-98C4-04AC-F876-0E14551BF4F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4757" y="5456317"/>
            <a:ext cx="1264341" cy="555407"/>
          </a:xfrm>
          <a:prstGeom prst="rect">
            <a:avLst/>
          </a:prstGeom>
        </p:spPr>
      </p:pic>
      <p:pic>
        <p:nvPicPr>
          <p:cNvPr id="23" name="Immagine 22">
            <a:extLst>
              <a:ext uri="{FF2B5EF4-FFF2-40B4-BE49-F238E27FC236}">
                <a16:creationId xmlns:a16="http://schemas.microsoft.com/office/drawing/2014/main" id="{F5D6C191-BCF5-06BD-80C9-6930BC567C8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7476" y="4900556"/>
            <a:ext cx="1926615" cy="571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027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0" dur="1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  <p:bldP spid="18" grpId="0"/>
      <p:bldP spid="2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AD9678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C43C24B-1F32-6798-DB51-4CDFE9339B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47" b="28947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FB967765-6581-C0B6-5B6D-149AC34011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4883" y="663498"/>
            <a:ext cx="3099425" cy="1101748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2D20C61B-9500-51AA-923E-5069F33588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388290">
            <a:off x="5347889" y="754692"/>
            <a:ext cx="1736369" cy="1736369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67A73967-EDDE-AC12-AF14-E07E987F7191}"/>
              </a:ext>
            </a:extLst>
          </p:cNvPr>
          <p:cNvSpPr txBox="1"/>
          <p:nvPr/>
        </p:nvSpPr>
        <p:spPr>
          <a:xfrm>
            <a:off x="632690" y="3308140"/>
            <a:ext cx="1092661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6600" b="1" i="1" u="sng" dirty="0">
                <a:solidFill>
                  <a:srgbClr val="AD9678"/>
                </a:solidFill>
                <a:latin typeface="Bahnschrift SemiBold Condensed" panose="020B0502040204020203" pitchFamily="34" charset="0"/>
              </a:rPr>
              <a:t>Trend Carriera Universitaria</a:t>
            </a:r>
            <a:endParaRPr lang="it-IT" sz="3600" b="1" i="1" dirty="0">
              <a:solidFill>
                <a:srgbClr val="AD9678"/>
              </a:solidFill>
              <a:latin typeface="Bahnschrift SemiBold Condensed" panose="020B0502040204020203" pitchFamily="34" charset="0"/>
            </a:endParaRPr>
          </a:p>
          <a:p>
            <a:pPr algn="ctr"/>
            <a:endParaRPr lang="it-IT" b="1" i="1" dirty="0">
              <a:solidFill>
                <a:srgbClr val="00B0F0"/>
              </a:solidFill>
              <a:latin typeface="Bahnschrift SemiBold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177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750"/>
    </mc:Choice>
    <mc:Fallback xmlns="">
      <p:transition advClick="0" advTm="7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750" fill="hold"/>
                                        <p:tgtEl>
                                          <p:spTgt spid="9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ttangolo 21">
            <a:extLst>
              <a:ext uri="{FF2B5EF4-FFF2-40B4-BE49-F238E27FC236}">
                <a16:creationId xmlns:a16="http://schemas.microsoft.com/office/drawing/2014/main" id="{3345BA2D-DA80-7906-4119-8563FCD2D5C3}"/>
              </a:ext>
            </a:extLst>
          </p:cNvPr>
          <p:cNvSpPr/>
          <p:nvPr/>
        </p:nvSpPr>
        <p:spPr>
          <a:xfrm>
            <a:off x="638978" y="642813"/>
            <a:ext cx="10907913" cy="5572374"/>
          </a:xfrm>
          <a:prstGeom prst="rect">
            <a:avLst/>
          </a:prstGeom>
          <a:solidFill>
            <a:srgbClr val="D8CFC0"/>
          </a:solidFill>
          <a:ln w="76200">
            <a:solidFill>
              <a:srgbClr val="D8CF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5" name="Immagine 14">
            <a:extLst>
              <a:ext uri="{FF2B5EF4-FFF2-40B4-BE49-F238E27FC236}">
                <a16:creationId xmlns:a16="http://schemas.microsoft.com/office/drawing/2014/main" id="{64E63EE0-9C17-53B3-0A99-AD9DEBF216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7" b="807"/>
          <a:stretch/>
        </p:blipFill>
        <p:spPr>
          <a:xfrm>
            <a:off x="625672" y="1101620"/>
            <a:ext cx="10940655" cy="4654759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AD9678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ACD3433B-6344-828B-D217-A9C25BC949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47" b="28947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FCF3F5A0-A89F-A028-4E71-C5ECFA61C6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4883" y="663498"/>
            <a:ext cx="3099425" cy="1101748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FF0EBA89-194A-755A-C8BC-F58DB2F1EE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388290">
            <a:off x="5347889" y="754692"/>
            <a:ext cx="1736369" cy="1736369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DDE1DA81-27FE-F0D4-E026-8F2B476DCFF2}"/>
              </a:ext>
            </a:extLst>
          </p:cNvPr>
          <p:cNvSpPr txBox="1"/>
          <p:nvPr/>
        </p:nvSpPr>
        <p:spPr>
          <a:xfrm>
            <a:off x="632691" y="3639426"/>
            <a:ext cx="1092661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300" b="1" i="1" u="sng" dirty="0">
                <a:solidFill>
                  <a:srgbClr val="AD9678"/>
                </a:solidFill>
                <a:latin typeface="Bahnschrift SemiBold Condensed" panose="020B0502040204020203" pitchFamily="34" charset="0"/>
              </a:rPr>
              <a:t>Trend Carriera Universitaria</a:t>
            </a:r>
            <a:endParaRPr lang="it-IT" sz="3300" dirty="0">
              <a:solidFill>
                <a:srgbClr val="AD967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5142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2.96296E-6 L 0.12565 -2.96296E-6 C 0.18203 -2.96296E-6 0.25221 -0.08078 0.25221 -0.14629 L 0.25221 -0.29143 " pathEditMode="relative" rAng="0" ptsTypes="AAAA">
                                      <p:cBhvr>
                                        <p:cTn id="6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604" y="-1458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500"/>
                            </p:stCondLst>
                            <p:childTnLst>
                              <p:par>
                                <p:cTn id="8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4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3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7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7" grpId="0"/>
      <p:bldP spid="7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7101EFEB-BD53-7F71-38C9-42CB6312C921}"/>
              </a:ext>
            </a:extLst>
          </p:cNvPr>
          <p:cNvSpPr/>
          <p:nvPr/>
        </p:nvSpPr>
        <p:spPr>
          <a:xfrm>
            <a:off x="638978" y="642813"/>
            <a:ext cx="10907913" cy="5572374"/>
          </a:xfrm>
          <a:prstGeom prst="rect">
            <a:avLst/>
          </a:prstGeom>
          <a:solidFill>
            <a:srgbClr val="D8CFC0"/>
          </a:solidFill>
          <a:ln w="76200">
            <a:solidFill>
              <a:srgbClr val="D8CF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AD9678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F2CF5151-3B80-B3E9-EEB7-D35D87C399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7" b="807"/>
          <a:stretch/>
        </p:blipFill>
        <p:spPr>
          <a:xfrm>
            <a:off x="625672" y="1101620"/>
            <a:ext cx="10940655" cy="4654759"/>
          </a:xfrm>
          <a:prstGeom prst="rect">
            <a:avLst/>
          </a:prstGeom>
          <a:ln w="19050">
            <a:noFill/>
          </a:ln>
        </p:spPr>
      </p:pic>
    </p:spTree>
    <p:extLst>
      <p:ext uri="{BB962C8B-B14F-4D97-AF65-F5344CB8AC3E}">
        <p14:creationId xmlns:p14="http://schemas.microsoft.com/office/powerpoint/2010/main" val="2899188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"/>
    </mc:Choice>
    <mc:Fallback xmlns="">
      <p:transition spd="slow" advTm="3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" fill="hold"/>
                                        <p:tgtEl>
                                          <p:spTgt spid="4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TM16401371[[fn=Atlante]]</Template>
  <TotalTime>3653</TotalTime>
  <Words>881</Words>
  <Application>Microsoft Office PowerPoint</Application>
  <PresentationFormat>Widescreen</PresentationFormat>
  <Paragraphs>262</Paragraphs>
  <Slides>45</Slides>
  <Notes>11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45</vt:i4>
      </vt:variant>
    </vt:vector>
  </HeadingPairs>
  <TitlesOfParts>
    <vt:vector size="51" baseType="lpstr">
      <vt:lpstr>Arial</vt:lpstr>
      <vt:lpstr>Bahnschrift SemiBold Condensed</vt:lpstr>
      <vt:lpstr>Calibri</vt:lpstr>
      <vt:lpstr>Calibri Light</vt:lpstr>
      <vt:lpstr>Cambria Math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FAUSTO RICCHIUTI</dc:creator>
  <cp:lastModifiedBy>FAUSTO RICCHIUTI</cp:lastModifiedBy>
  <cp:revision>64</cp:revision>
  <dcterms:created xsi:type="dcterms:W3CDTF">2022-05-20T15:03:04Z</dcterms:created>
  <dcterms:modified xsi:type="dcterms:W3CDTF">2022-06-02T11:26:21Z</dcterms:modified>
</cp:coreProperties>
</file>